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6"/>
  </p:notesMasterIdLst>
  <p:sldIdLst>
    <p:sldId id="256" r:id="rId2"/>
    <p:sldId id="620" r:id="rId3"/>
    <p:sldId id="622" r:id="rId4"/>
    <p:sldId id="623" r:id="rId5"/>
    <p:sldId id="529" r:id="rId6"/>
    <p:sldId id="324" r:id="rId7"/>
    <p:sldId id="328" r:id="rId8"/>
    <p:sldId id="550" r:id="rId9"/>
    <p:sldId id="551" r:id="rId10"/>
    <p:sldId id="540" r:id="rId11"/>
    <p:sldId id="552" r:id="rId12"/>
    <p:sldId id="553" r:id="rId13"/>
    <p:sldId id="539" r:id="rId14"/>
    <p:sldId id="320" r:id="rId15"/>
    <p:sldId id="329" r:id="rId16"/>
    <p:sldId id="370" r:id="rId17"/>
    <p:sldId id="345" r:id="rId18"/>
    <p:sldId id="346" r:id="rId19"/>
    <p:sldId id="352" r:id="rId20"/>
    <p:sldId id="348" r:id="rId21"/>
    <p:sldId id="353" r:id="rId22"/>
    <p:sldId id="355" r:id="rId23"/>
    <p:sldId id="356" r:id="rId24"/>
    <p:sldId id="357" r:id="rId25"/>
    <p:sldId id="576" r:id="rId26"/>
    <p:sldId id="360" r:id="rId27"/>
    <p:sldId id="359" r:id="rId28"/>
    <p:sldId id="575" r:id="rId29"/>
    <p:sldId id="597" r:id="rId30"/>
    <p:sldId id="598" r:id="rId31"/>
    <p:sldId id="596" r:id="rId32"/>
    <p:sldId id="571" r:id="rId33"/>
    <p:sldId id="600" r:id="rId34"/>
    <p:sldId id="594" r:id="rId35"/>
    <p:sldId id="626" r:id="rId36"/>
    <p:sldId id="628" r:id="rId37"/>
    <p:sldId id="621" r:id="rId38"/>
    <p:sldId id="599" r:id="rId39"/>
    <p:sldId id="577" r:id="rId40"/>
    <p:sldId id="538" r:id="rId41"/>
    <p:sldId id="367" r:id="rId42"/>
    <p:sldId id="601" r:id="rId43"/>
    <p:sldId id="605" r:id="rId44"/>
    <p:sldId id="366" r:id="rId45"/>
    <p:sldId id="364" r:id="rId46"/>
    <p:sldId id="365" r:id="rId47"/>
    <p:sldId id="595" r:id="rId48"/>
    <p:sldId id="606" r:id="rId49"/>
    <p:sldId id="369" r:id="rId50"/>
    <p:sldId id="368" r:id="rId51"/>
    <p:sldId id="373" r:id="rId52"/>
    <p:sldId id="533" r:id="rId53"/>
    <p:sldId id="535" r:id="rId54"/>
    <p:sldId id="542" r:id="rId55"/>
    <p:sldId id="372" r:id="rId56"/>
    <p:sldId id="526" r:id="rId57"/>
    <p:sldId id="532" r:id="rId58"/>
    <p:sldId id="371" r:id="rId59"/>
    <p:sldId id="525" r:id="rId60"/>
    <p:sldId id="511" r:id="rId61"/>
    <p:sldId id="375" r:id="rId62"/>
    <p:sldId id="519" r:id="rId63"/>
    <p:sldId id="520" r:id="rId64"/>
    <p:sldId id="524" r:id="rId65"/>
    <p:sldId id="303" r:id="rId66"/>
    <p:sldId id="341" r:id="rId67"/>
    <p:sldId id="609" r:id="rId68"/>
    <p:sldId id="615" r:id="rId69"/>
    <p:sldId id="616" r:id="rId70"/>
    <p:sldId id="617" r:id="rId71"/>
    <p:sldId id="584" r:id="rId72"/>
    <p:sldId id="561" r:id="rId73"/>
    <p:sldId id="586" r:id="rId74"/>
    <p:sldId id="590" r:id="rId75"/>
    <p:sldId id="604" r:id="rId76"/>
    <p:sldId id="618" r:id="rId77"/>
    <p:sldId id="334" r:id="rId78"/>
    <p:sldId id="337" r:id="rId79"/>
    <p:sldId id="619" r:id="rId80"/>
    <p:sldId id="335" r:id="rId81"/>
    <p:sldId id="558" r:id="rId82"/>
    <p:sldId id="543" r:id="rId83"/>
    <p:sldId id="544" r:id="rId84"/>
    <p:sldId id="302" r:id="rId8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6063" userDrawn="1">
          <p15:clr>
            <a:srgbClr val="A4A3A4"/>
          </p15:clr>
        </p15:guide>
        <p15:guide id="5" orient="horz" pos="3045" userDrawn="1">
          <p15:clr>
            <a:srgbClr val="A4A3A4"/>
          </p15:clr>
        </p15:guide>
        <p15:guide id="6" pos="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F7E"/>
    <a:srgbClr val="1A87C5"/>
    <a:srgbClr val="FFBE70"/>
    <a:srgbClr val="FFCE93"/>
    <a:srgbClr val="F58320"/>
    <a:srgbClr val="C5D6DD"/>
    <a:srgbClr val="3F5E6C"/>
    <a:srgbClr val="E6E6E6"/>
    <a:srgbClr val="DBECF9"/>
    <a:srgbClr val="ECF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08" autoAdjust="0"/>
    <p:restoredTop sz="94759" autoAdjust="0"/>
  </p:normalViewPr>
  <p:slideViewPr>
    <p:cSldViewPr snapToGrid="0">
      <p:cViewPr varScale="1">
        <p:scale>
          <a:sx n="78" d="100"/>
          <a:sy n="78" d="100"/>
        </p:scale>
        <p:origin x="100" y="100"/>
      </p:cViewPr>
      <p:guideLst>
        <p:guide pos="6063"/>
        <p:guide orient="horz" pos="3045"/>
        <p:guide pos="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823BA-149E-481C-B8C7-F60B966DA477}" type="datetimeFigureOut">
              <a:rPr lang="sk-SK" smtClean="0"/>
              <a:t>24. 5. 2023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D3018-8C2B-4161-94D7-26B5ABE176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979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3018-8C2B-4161-94D7-26B5ABE17685}" type="slidenum">
              <a:rPr lang="sk-SK" smtClean="0"/>
              <a:t>73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400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3018-8C2B-4161-94D7-26B5ABE17685}" type="slidenum">
              <a:rPr lang="sk-SK" smtClean="0"/>
              <a:t>74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901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762B3-A10D-4F53-90BF-4233C9C94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59528E-61E8-488A-92AA-C537C2787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3004C44-B68C-4D8E-ADFB-DB2879BFE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67A-07CE-4F0A-997D-FBA3090226FC}" type="datetime1">
              <a:rPr lang="sk-SK" smtClean="0"/>
              <a:t>24. 5. 2023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6EED14-1275-4E7D-83F7-E0C22248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C974C3A-D362-4E87-8AB0-5C781C29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500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9B2EA-81DE-4FC8-9CDA-29D71737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E83EC53-AE6D-467C-9884-2A54FDD1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FA5803A-443B-4B65-8B6F-4EAE5CB0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D2E-38BE-452A-BAE6-A46D5D4C274E}" type="datetime1">
              <a:rPr lang="sk-SK" smtClean="0"/>
              <a:t>24. 5. 2023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D6F790-AEB7-4D45-B030-FC28FCE1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CE0243F-D65B-47AD-8107-6B83FCB6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73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8B13E1B-D5F4-47E5-8116-A13E20FB6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620DA6D-D3A3-4428-AC43-63C58A95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51A03C-D1F1-48F2-8DC3-0D2A3AC5E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6372-856E-4F7A-AD92-802509E9BB4D}" type="datetime1">
              <a:rPr lang="sk-SK" smtClean="0"/>
              <a:t>24. 5. 2023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7B4D7A2-67A2-4768-8075-63CA06C1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8EFAE72-E266-4B3E-BBD4-976311E7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074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15BE0-153D-4844-A4E0-FAC75ED00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1F08556-5240-497E-B16E-C2687E158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406210-B821-410A-9421-3839574E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555E-CDCB-478C-A7CF-CA98C2BFE223}" type="datetime1">
              <a:rPr lang="sk-SK" smtClean="0"/>
              <a:t>24. 5. 2023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78ACBAA-F97D-4F10-9436-B6824088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26B3BEF-86BB-4144-A465-C42D12BF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952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3CEA9-CBAE-4A04-9FE0-B77A05BE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A69043-BBBC-48BD-AFAD-91DE6B963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9E87FBE-2C36-4D03-83B8-6A928EF1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CAB9-B650-48FE-A71F-D18EE82C8EB0}" type="datetime1">
              <a:rPr lang="sk-SK" smtClean="0"/>
              <a:t>24. 5. 2023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312E065-8BB4-43AB-B6A9-6444E1C9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CE49921-34D6-4065-9DD3-B769C662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750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BE30B-9765-412E-AE63-CEB9FF3D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6EC0FB4-70ED-437B-B127-FDFE03CF9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2A66518-4689-49C4-AECD-CDB8D22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39EFC43-7E86-44FE-93C3-A21D6244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1966-2625-4F6E-BFEE-E9D14A0DED64}" type="datetime1">
              <a:rPr lang="sk-SK" smtClean="0"/>
              <a:t>24. 5. 2023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EC6773D-B932-47AB-BECC-FB3D8070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AB8F2DF-49CD-45EA-A769-109EA12D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962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157F7-4B97-4B8C-AB76-BFCDCDA9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BA26D4-C5E8-4532-9F65-5EA5FE8A1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B5B4D33-70DE-412A-BAAF-B4387629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94F1264-72B8-4A89-84F6-2EAD2BD9D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AA21DFA-DAAE-468F-8A90-66629B0FF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1D12174-D8BA-4D77-8F0E-FE8821D40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4E03-D116-4091-B8EC-DAE0DBB67C88}" type="datetime1">
              <a:rPr lang="sk-SK" smtClean="0"/>
              <a:t>24. 5. 2023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B3D9A5A-42F2-45BC-BAAC-7C7F3290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66DB8C8-C9D9-4A4A-93E4-6517ED50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96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AB246-B5C0-4FA3-A85F-1E79FB496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2433760-8C08-43BA-86F3-E759A1C7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B2E5-C6FA-4737-B1D4-DF63636E05AF}" type="datetime1">
              <a:rPr lang="sk-SK" smtClean="0"/>
              <a:t>24. 5. 2023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58AA36C-28D0-4E91-B7D1-245DF4E2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2771C0A-30FF-4E0C-B70C-2321B249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986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1594271-5607-4C87-8E61-87543821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81DA-AF7A-4235-8B71-206F89B6236C}" type="datetime1">
              <a:rPr lang="sk-SK" smtClean="0"/>
              <a:t>24. 5. 2023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01E632A-51CE-4F75-8FAC-2965B904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FBAB394-A00E-457A-86D2-6718F6AF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408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EA606-398A-4002-BC79-B84382108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A387A6-422B-472F-A9C6-E0A165C8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5F41E5-2470-43CF-BE63-4A796D297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EE0B641-B968-4CD9-8FC9-E1DE0E3A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ECEF-ABAC-4B0B-A4E7-BA2A1C66BC96}" type="datetime1">
              <a:rPr lang="sk-SK" smtClean="0"/>
              <a:t>24. 5. 2023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193A740-8FF1-4242-B093-E9D582F3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6CA7BB7-5407-40EB-93EB-4F8F496D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9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E813A8-2FA6-457D-8ACD-B5DA1372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F9DF65-6704-4849-B5A6-FDE148DF7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29FF0D-CBD8-4D15-8134-1406FBFFC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2974F23-585F-425B-9D78-D0F73BD1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CBF6C-8168-44DF-8BDE-5BB6EC5C47BF}" type="datetime1">
              <a:rPr lang="sk-SK" smtClean="0"/>
              <a:t>24. 5. 2023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806AFD4-FCC0-4616-B293-3458545C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FC9B9E-DA2D-459D-975E-49A1414A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413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EF66399-1170-4BCF-A4C6-CEC3872B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698E5E-51EA-4D37-9A33-32DAE16A0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2A4D95-A55A-4D72-9455-EEED14DC8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C090-56F2-4CDC-B8E0-DEFC34F761F4}" type="datetime1">
              <a:rPr lang="sk-SK" smtClean="0"/>
              <a:t>24. 5. 2023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5E2BB7-0675-4669-9BC5-9A83F21CF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4CC6587-B1B4-4330-BA6D-76925BF10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772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4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2.png"/><Relationship Id="rId5" Type="http://schemas.openxmlformats.org/officeDocument/2006/relationships/image" Target="../media/image55.png"/><Relationship Id="rId10" Type="http://schemas.openxmlformats.org/officeDocument/2006/relationships/image" Target="../media/image60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4.png"/><Relationship Id="rId10" Type="http://schemas.openxmlformats.org/officeDocument/2006/relationships/image" Target="../media/image66.jpg"/><Relationship Id="rId4" Type="http://schemas.openxmlformats.org/officeDocument/2006/relationships/image" Target="../media/image2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3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svg"/><Relationship Id="rId4" Type="http://schemas.openxmlformats.org/officeDocument/2006/relationships/image" Target="../media/image4.pn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2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2.png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23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svg"/><Relationship Id="rId3" Type="http://schemas.openxmlformats.org/officeDocument/2006/relationships/image" Target="../media/image106.png"/><Relationship Id="rId7" Type="http://schemas.openxmlformats.org/officeDocument/2006/relationships/image" Target="../media/image125.svg"/><Relationship Id="rId12" Type="http://schemas.openxmlformats.org/officeDocument/2006/relationships/image" Target="../media/image130.png"/><Relationship Id="rId2" Type="http://schemas.openxmlformats.org/officeDocument/2006/relationships/image" Target="../media/image3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svg"/><Relationship Id="rId5" Type="http://schemas.openxmlformats.org/officeDocument/2006/relationships/image" Target="../media/image2.png"/><Relationship Id="rId15" Type="http://schemas.openxmlformats.org/officeDocument/2006/relationships/image" Target="../media/image133.svg"/><Relationship Id="rId10" Type="http://schemas.openxmlformats.org/officeDocument/2006/relationships/image" Target="../media/image128.png"/><Relationship Id="rId4" Type="http://schemas.openxmlformats.org/officeDocument/2006/relationships/image" Target="../media/image107.svg"/><Relationship Id="rId9" Type="http://schemas.openxmlformats.org/officeDocument/2006/relationships/image" Target="../media/image127.svg"/><Relationship Id="rId14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BC065B63-7791-B2E6-9FF6-B42B647FF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9E90D94-95AB-414B-B375-133FFE735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65" y="1773397"/>
            <a:ext cx="5978267" cy="1292800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47D1E236-DFE8-44AB-A2C5-91763B1D57FB}"/>
              </a:ext>
            </a:extLst>
          </p:cNvPr>
          <p:cNvSpPr txBox="1">
            <a:spLocks/>
          </p:cNvSpPr>
          <p:nvPr/>
        </p:nvSpPr>
        <p:spPr>
          <a:xfrm>
            <a:off x="500368" y="3333201"/>
            <a:ext cx="10890443" cy="740996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spc="8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F09CB05-824B-46C5-C5B6-257CBEAB4951}"/>
              </a:ext>
            </a:extLst>
          </p:cNvPr>
          <p:cNvSpPr/>
          <p:nvPr/>
        </p:nvSpPr>
        <p:spPr>
          <a:xfrm>
            <a:off x="2203268" y="3333201"/>
            <a:ext cx="7785463" cy="1008000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091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AD1286C-FBE3-91E5-2641-51C52F19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Zázemie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10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C6FD1BC2-5D61-8F6E-982C-F33C3ADD6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26229" r="28738" b="20600"/>
          <a:stretch/>
        </p:blipFill>
        <p:spPr>
          <a:xfrm>
            <a:off x="5138702" y="2196907"/>
            <a:ext cx="6658631" cy="346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ok 3" descr="Obrázok, na ktorom je stena, vnútri, osoba, miestnosť&#10;&#10;Automaticky generovaný popis">
            <a:extLst>
              <a:ext uri="{FF2B5EF4-FFF2-40B4-BE49-F238E27FC236}">
                <a16:creationId xmlns:a16="http://schemas.microsoft.com/office/drawing/2014/main" id="{32F964A9-2EAA-C376-7749-417305A9D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66" y="2196907"/>
            <a:ext cx="4139233" cy="3469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1019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Zázemie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6" name="Obrázok 5" descr="Obrázok, na ktorom je text, obchod, niekoľko, predaj&#10;&#10;Automaticky generovaný popis">
            <a:extLst>
              <a:ext uri="{FF2B5EF4-FFF2-40B4-BE49-F238E27FC236}">
                <a16:creationId xmlns:a16="http://schemas.microsoft.com/office/drawing/2014/main" id="{E7F29966-C727-A796-E8A2-C673C14FA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9" y="2297624"/>
            <a:ext cx="3950948" cy="331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ok 3" descr="Obrázok, na ktorom je osoba, ľudia, počítač, pózujúci&#10;&#10;Automaticky generovaný popis">
            <a:extLst>
              <a:ext uri="{FF2B5EF4-FFF2-40B4-BE49-F238E27FC236}">
                <a16:creationId xmlns:a16="http://schemas.microsoft.com/office/drawing/2014/main" id="{78819BD8-1CD3-46C7-A416-38E24EFED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2296953"/>
            <a:ext cx="4968107" cy="331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11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Zázemie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8" name="Obrázok 7" descr="Obrázok, na ktorom je zem, osoba, vonkajšie, pózujúci&#10;&#10;Automaticky generovaný popis">
            <a:extLst>
              <a:ext uri="{FF2B5EF4-FFF2-40B4-BE49-F238E27FC236}">
                <a16:creationId xmlns:a16="http://schemas.microsoft.com/office/drawing/2014/main" id="{144F31E9-4BF1-312C-6E51-880B57C32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7" y="2294624"/>
            <a:ext cx="4969349" cy="331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Obrázok, na ktorom je trávnik, osoba, skupina, vonkajšie&#10;&#10;Automaticky generovaný popis">
            <a:extLst>
              <a:ext uri="{FF2B5EF4-FFF2-40B4-BE49-F238E27FC236}">
                <a16:creationId xmlns:a16="http://schemas.microsoft.com/office/drawing/2014/main" id="{75A87C9E-2CC1-4D2A-5864-6B719C4CD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38" y="2294624"/>
            <a:ext cx="4969349" cy="3312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205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Zázemie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20" name="Obrázok 19" descr="C:\Users\veronika\Documents\2-weby-group\1-weby-news\wbns-firemne\2020\wbns-2020-2-special\_DSF4900.jpg">
            <a:extLst>
              <a:ext uri="{FF2B5EF4-FFF2-40B4-BE49-F238E27FC236}">
                <a16:creationId xmlns:a16="http://schemas.microsoft.com/office/drawing/2014/main" id="{E5E66286-A30A-1F5B-ABD0-71AD7BCEAD28}"/>
              </a:ext>
            </a:extLst>
          </p:cNvPr>
          <p:cNvPicPr/>
          <p:nvPr/>
        </p:nvPicPr>
        <p:blipFill rotWithShape="1">
          <a:blip r:embed="rId4" cstate="print"/>
          <a:srcRect l="2480" t="8282" r="5421" b="5629"/>
          <a:stretch/>
        </p:blipFill>
        <p:spPr bwMode="auto">
          <a:xfrm>
            <a:off x="1778165" y="1963810"/>
            <a:ext cx="8635670" cy="439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564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302F205-8FCA-4E43-BC75-4587BBBD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7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</a:rPr>
              <a:t>14</a:t>
            </a:fld>
            <a:endParaRPr lang="sk-SK" dirty="0">
              <a:solidFill>
                <a:srgbClr val="3F5E6C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7755A7-9A9E-46F9-A2BA-973567C2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E3C244F-7D05-4AC1-978C-2FC6C7B554B7}"/>
              </a:ext>
            </a:extLst>
          </p:cNvPr>
          <p:cNvSpPr txBox="1">
            <a:spLocks/>
          </p:cNvSpPr>
          <p:nvPr/>
        </p:nvSpPr>
        <p:spPr>
          <a:xfrm>
            <a:off x="3050176" y="3070711"/>
            <a:ext cx="6091646" cy="629723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37BB7E6-5312-4B53-939D-D5F089A94AAF}"/>
              </a:ext>
            </a:extLst>
          </p:cNvPr>
          <p:cNvSpPr/>
          <p:nvPr/>
        </p:nvSpPr>
        <p:spPr>
          <a:xfrm>
            <a:off x="2203268" y="2799277"/>
            <a:ext cx="7785463" cy="1008000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607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0B33ACFE-11DA-A098-044D-1BB381F27D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97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7" name="Ovál 26">
            <a:extLst>
              <a:ext uri="{FF2B5EF4-FFF2-40B4-BE49-F238E27FC236}">
                <a16:creationId xmlns:a16="http://schemas.microsoft.com/office/drawing/2014/main" id="{B5237B33-0087-BC35-2205-6CED9156666C}"/>
              </a:ext>
            </a:extLst>
          </p:cNvPr>
          <p:cNvSpPr/>
          <p:nvPr/>
        </p:nvSpPr>
        <p:spPr>
          <a:xfrm>
            <a:off x="7771735" y="2540215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FFB273C1-BF7C-F0BD-CAD0-5F3AADAB3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57" y="2414224"/>
            <a:ext cx="895964" cy="987523"/>
          </a:xfrm>
          <a:prstGeom prst="rect">
            <a:avLst/>
          </a:prstGeo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38CF9C6A-9500-FC74-D9CC-45164D679C0A}"/>
              </a:ext>
            </a:extLst>
          </p:cNvPr>
          <p:cNvSpPr txBox="1"/>
          <p:nvPr/>
        </p:nvSpPr>
        <p:spPr>
          <a:xfrm>
            <a:off x="7846194" y="3313590"/>
            <a:ext cx="124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86C7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Web</a:t>
            </a:r>
          </a:p>
          <a:p>
            <a:pPr algn="ctr"/>
            <a:r>
              <a:rPr lang="sk-SK" sz="2000" dirty="0">
                <a:solidFill>
                  <a:srgbClr val="486C7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reklama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CD211E16-23DC-7203-E7E2-9E2F4472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74AD2F2F-DCEC-225E-BEEF-5ECC102701C1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Nadpis 1">
            <a:extLst>
              <a:ext uri="{FF2B5EF4-FFF2-40B4-BE49-F238E27FC236}">
                <a16:creationId xmlns:a16="http://schemas.microsoft.com/office/drawing/2014/main" id="{C6DA4C64-05C9-3242-4689-6B09A13908C8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4910393-F33B-DA4A-9CE6-5011FE1E1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13" y="4582569"/>
            <a:ext cx="2881173" cy="62305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B7C2EEFE-FF40-B367-B803-CBE8994BAD5C}"/>
              </a:ext>
            </a:extLst>
          </p:cNvPr>
          <p:cNvSpPr txBox="1">
            <a:spLocks/>
          </p:cNvSpPr>
          <p:nvPr/>
        </p:nvSpPr>
        <p:spPr>
          <a:xfrm>
            <a:off x="500063" y="976313"/>
            <a:ext cx="11191875" cy="10858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Komplexné</a:t>
            </a:r>
            <a:r>
              <a:rPr lang="en-US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</a:t>
            </a:r>
            <a:r>
              <a:rPr lang="en-US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služby</a:t>
            </a:r>
            <a:r>
              <a:rPr lang="en-US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pre </a:t>
            </a:r>
            <a:r>
              <a:rPr lang="en-US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weby</a:t>
            </a:r>
            <a:r>
              <a:rPr lang="en-US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a e-</a:t>
            </a:r>
            <a:r>
              <a:rPr lang="en-US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shopy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C084A86F-9CD1-0BFE-E355-037E02BE92A4}"/>
              </a:ext>
            </a:extLst>
          </p:cNvPr>
          <p:cNvSpPr txBox="1"/>
          <p:nvPr/>
        </p:nvSpPr>
        <p:spPr>
          <a:xfrm>
            <a:off x="8077200" y="4645901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Pauza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EA5226A5-928F-782E-C29B-E9B314728E84}"/>
              </a:ext>
            </a:extLst>
          </p:cNvPr>
          <p:cNvSpPr/>
          <p:nvPr/>
        </p:nvSpPr>
        <p:spPr>
          <a:xfrm>
            <a:off x="5718269" y="2586128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5" name="Obrázok 14" descr="Obrázok, na ktorom je text, meradlo&#10;&#10;Automaticky generovaný popis">
            <a:extLst>
              <a:ext uri="{FF2B5EF4-FFF2-40B4-BE49-F238E27FC236}">
                <a16:creationId xmlns:a16="http://schemas.microsoft.com/office/drawing/2014/main" id="{040B6EC2-192F-3AB4-3D6A-018D1A4EA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58" y="2410009"/>
            <a:ext cx="1078680" cy="987524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BF1FDE0B-523C-9EDF-9C19-7D89A038986C}"/>
              </a:ext>
            </a:extLst>
          </p:cNvPr>
          <p:cNvSpPr/>
          <p:nvPr/>
        </p:nvSpPr>
        <p:spPr>
          <a:xfrm>
            <a:off x="3577822" y="2561235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9CE04341-EE39-DA17-12E3-F6A85DF06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8" y="2410009"/>
            <a:ext cx="1117806" cy="885535"/>
          </a:xfrm>
          <a:prstGeom prst="rect">
            <a:avLst/>
          </a:prstGeom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A3E8FFFB-9B78-3924-E497-1F7CA36166FB}"/>
              </a:ext>
            </a:extLst>
          </p:cNvPr>
          <p:cNvSpPr/>
          <p:nvPr/>
        </p:nvSpPr>
        <p:spPr>
          <a:xfrm>
            <a:off x="9914694" y="2566580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300A295D-6A7A-97BF-8FC2-B78271106E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059" y="2473511"/>
            <a:ext cx="797324" cy="694056"/>
          </a:xfrm>
          <a:prstGeom prst="rect">
            <a:avLst/>
          </a:prstGeom>
        </p:spPr>
      </p:pic>
      <p:sp>
        <p:nvSpPr>
          <p:cNvPr id="23" name="BlokTextu 22">
            <a:extLst>
              <a:ext uri="{FF2B5EF4-FFF2-40B4-BE49-F238E27FC236}">
                <a16:creationId xmlns:a16="http://schemas.microsoft.com/office/drawing/2014/main" id="{B3155D50-5944-D034-664C-BD672CF335A9}"/>
              </a:ext>
            </a:extLst>
          </p:cNvPr>
          <p:cNvSpPr txBox="1"/>
          <p:nvPr/>
        </p:nvSpPr>
        <p:spPr>
          <a:xfrm>
            <a:off x="3344398" y="3309375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Tvorba</a:t>
            </a:r>
          </a:p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web stránok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B8561371-DA56-FE4B-685B-8EDEC8358A36}"/>
              </a:ext>
            </a:extLst>
          </p:cNvPr>
          <p:cNvSpPr txBox="1"/>
          <p:nvPr/>
        </p:nvSpPr>
        <p:spPr>
          <a:xfrm>
            <a:off x="9870692" y="3289827"/>
            <a:ext cx="169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Weby miest</a:t>
            </a:r>
          </a:p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 obcí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5F421B3B-5461-9F23-6604-8A70D40B38DB}"/>
              </a:ext>
            </a:extLst>
          </p:cNvPr>
          <p:cNvSpPr txBox="1"/>
          <p:nvPr/>
        </p:nvSpPr>
        <p:spPr>
          <a:xfrm>
            <a:off x="5688856" y="3289731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Tvorba</a:t>
            </a:r>
          </a:p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e-</a:t>
            </a:r>
            <a:r>
              <a:rPr lang="sk-SK" sz="2000" dirty="0" err="1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shopov</a:t>
            </a:r>
            <a:endParaRPr lang="sk-SK" sz="2000" dirty="0">
              <a:solidFill>
                <a:srgbClr val="426372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E65C9DCD-7E74-5A3E-30AF-4B3637C2B7EF}"/>
              </a:ext>
            </a:extLst>
          </p:cNvPr>
          <p:cNvSpPr/>
          <p:nvPr/>
        </p:nvSpPr>
        <p:spPr>
          <a:xfrm>
            <a:off x="9532407" y="2256292"/>
            <a:ext cx="2057918" cy="1920240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0EDFB616-CF11-2434-2EC7-DA5876E389E7}"/>
              </a:ext>
            </a:extLst>
          </p:cNvPr>
          <p:cNvSpPr/>
          <p:nvPr/>
        </p:nvSpPr>
        <p:spPr>
          <a:xfrm>
            <a:off x="1427793" y="2542299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33EE461-629B-1BDD-03D8-AC21DBC025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4" y="2416383"/>
            <a:ext cx="1150059" cy="907942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BA8EBABA-C337-1ED5-E6CF-6AD9FBC4C510}"/>
              </a:ext>
            </a:extLst>
          </p:cNvPr>
          <p:cNvSpPr txBox="1"/>
          <p:nvPr/>
        </p:nvSpPr>
        <p:spPr>
          <a:xfrm>
            <a:off x="1514587" y="3258966"/>
            <a:ext cx="13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Domény</a:t>
            </a:r>
          </a:p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</a:t>
            </a:r>
            <a:r>
              <a:rPr lang="sk-SK" sz="2000" dirty="0" err="1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hosting</a:t>
            </a:r>
            <a:endParaRPr lang="sk-SK" sz="2000" dirty="0">
              <a:solidFill>
                <a:srgbClr val="426372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4559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302F205-8FCA-4E43-BC75-4587BBBD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7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</a:rPr>
              <a:t>16</a:t>
            </a:fld>
            <a:endParaRPr lang="sk-SK" dirty="0">
              <a:solidFill>
                <a:srgbClr val="3F5E6C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7755A7-9A9E-46F9-A2BA-973567C2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E3C244F-7D05-4AC1-978C-2FC6C7B554B7}"/>
              </a:ext>
            </a:extLst>
          </p:cNvPr>
          <p:cNvSpPr txBox="1">
            <a:spLocks/>
          </p:cNvSpPr>
          <p:nvPr/>
        </p:nvSpPr>
        <p:spPr>
          <a:xfrm>
            <a:off x="3050176" y="3070711"/>
            <a:ext cx="6091646" cy="629723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ESHOPY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37BB7E6-5312-4B53-939D-D5F089A94AAF}"/>
              </a:ext>
            </a:extLst>
          </p:cNvPr>
          <p:cNvSpPr/>
          <p:nvPr/>
        </p:nvSpPr>
        <p:spPr>
          <a:xfrm>
            <a:off x="2203268" y="2799277"/>
            <a:ext cx="7785463" cy="1008000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>
            <a:extLst>
              <a:ext uri="{FF2B5EF4-FFF2-40B4-BE49-F238E27FC236}">
                <a16:creationId xmlns:a16="http://schemas.microsoft.com/office/drawing/2014/main" id="{8483E581-FC9F-7AE4-7761-31A1496E3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5" y="4132960"/>
            <a:ext cx="2451052" cy="8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9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17702316-A10F-FC24-3C1D-2310A5A26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17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Divízia Uniobchod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03522B7-D362-F0D7-22B0-7D857963B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449" y="1877185"/>
            <a:ext cx="9899891" cy="44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5CA4A890-ECE9-FCB7-8FE9-88719B859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48" y="-78407"/>
            <a:ext cx="12470780" cy="7014814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18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Divízia Uniobchod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789CFFB-EF69-712B-7787-76BD4040B38C}"/>
              </a:ext>
            </a:extLst>
          </p:cNvPr>
          <p:cNvSpPr txBox="1"/>
          <p:nvPr/>
        </p:nvSpPr>
        <p:spPr>
          <a:xfrm>
            <a:off x="595426" y="2409761"/>
            <a:ext cx="10713549" cy="235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Celkový počet objednávok za rok 2021 našich klientov: </a:t>
            </a: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362 651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s najvyšším počtom objednávok 2021:  </a:t>
            </a: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35 436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(126 objednávok na deň)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Celkový obrat za rok 2021 našich klientov: </a:t>
            </a: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55 050 716 €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s najvyšším obratom: </a:t>
            </a: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3 184 772 € 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(7 548 € obrat za deň)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Pravidelná aktualizácia 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4E9040D-625A-2F5B-2CEF-2BD248FCF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DEE5339D-733C-9A54-2C6D-BAE620A81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8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789CFFB-EF69-712B-7787-76BD4040B38C}"/>
              </a:ext>
            </a:extLst>
          </p:cNvPr>
          <p:cNvSpPr txBox="1"/>
          <p:nvPr/>
        </p:nvSpPr>
        <p:spPr>
          <a:xfrm>
            <a:off x="6729014" y="1748551"/>
            <a:ext cx="4883672" cy="42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Samoobslužný </a:t>
            </a:r>
            <a:r>
              <a:rPr lang="sk-SK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responzívny</a:t>
            </a: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</a:t>
            </a:r>
            <a:r>
              <a:rPr lang="sk-SK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endParaRPr lang="sk-SK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SLA – vývoj, dohľad, aktualizácia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 4 prispôsobiteľných šablónach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 viac ako 200 funkciami v 4 verziách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Pravidelne aktualizovaný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Vyladený na rýchlosť, optimalizovaný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 intuitívnou administráciou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Importy, exporty, ekonomika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Rozšíriteľný, B2B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sk-SK" dirty="0">
              <a:solidFill>
                <a:srgbClr val="F58320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4E9040D-625A-2F5B-2CEF-2BD248FCF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13" name="Obrázok 12" descr="Obrázok, na ktorom je text, elektronika, snímka obrazovky&#10;&#10;Automaticky generovaný popis">
            <a:extLst>
              <a:ext uri="{FF2B5EF4-FFF2-40B4-BE49-F238E27FC236}">
                <a16:creationId xmlns:a16="http://schemas.microsoft.com/office/drawing/2014/main" id="{09EB8B78-B32D-5DDF-E577-50AE482C7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9" y="1864490"/>
            <a:ext cx="5718390" cy="3244960"/>
          </a:xfrm>
          <a:prstGeom prst="rect">
            <a:avLst/>
          </a:prstGeom>
        </p:spPr>
      </p:pic>
      <p:pic>
        <p:nvPicPr>
          <p:cNvPr id="16" name="Zástupný objekt pre obsah 3">
            <a:extLst>
              <a:ext uri="{FF2B5EF4-FFF2-40B4-BE49-F238E27FC236}">
                <a16:creationId xmlns:a16="http://schemas.microsoft.com/office/drawing/2014/main" id="{994161F0-6B3A-A3C5-AE84-99876E79B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72" y="3147171"/>
            <a:ext cx="563194" cy="5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1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ok 47">
            <a:extLst>
              <a:ext uri="{FF2B5EF4-FFF2-40B4-BE49-F238E27FC236}">
                <a16:creationId xmlns:a16="http://schemas.microsoft.com/office/drawing/2014/main" id="{4137576C-9E00-DF3B-C3B4-62B3188C9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5" name="Nadpis 1">
            <a:extLst>
              <a:ext uri="{FF2B5EF4-FFF2-40B4-BE49-F238E27FC236}">
                <a16:creationId xmlns:a16="http://schemas.microsoft.com/office/drawing/2014/main" id="{2ED60287-B926-ABFC-7D81-B8B5F5803A80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93AD0CA5-F1C6-AB45-60D8-E1F3E0668A02}"/>
              </a:ext>
            </a:extLst>
          </p:cNvPr>
          <p:cNvSpPr/>
          <p:nvPr/>
        </p:nvSpPr>
        <p:spPr>
          <a:xfrm>
            <a:off x="3164007" y="2732448"/>
            <a:ext cx="1570070" cy="1265274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6" name="Nadpis 1">
            <a:extLst>
              <a:ext uri="{FF2B5EF4-FFF2-40B4-BE49-F238E27FC236}">
                <a16:creationId xmlns:a16="http://schemas.microsoft.com/office/drawing/2014/main" id="{C3846B32-36F2-156A-6CFE-7AC138CFEDC7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53E41B52-1152-6C8F-3622-A2AA066C0F05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Partnerstvo</a:t>
            </a:r>
          </a:p>
        </p:txBody>
      </p:sp>
      <p:sp>
        <p:nvSpPr>
          <p:cNvPr id="13" name="Šípka: obojsmerná vodorovná 12">
            <a:extLst>
              <a:ext uri="{FF2B5EF4-FFF2-40B4-BE49-F238E27FC236}">
                <a16:creationId xmlns:a16="http://schemas.microsoft.com/office/drawing/2014/main" id="{D7105A4A-B0F1-AE96-A525-944530F658B3}"/>
              </a:ext>
            </a:extLst>
          </p:cNvPr>
          <p:cNvSpPr/>
          <p:nvPr/>
        </p:nvSpPr>
        <p:spPr>
          <a:xfrm>
            <a:off x="5138375" y="3276492"/>
            <a:ext cx="1173881" cy="344357"/>
          </a:xfrm>
          <a:prstGeom prst="leftRightArrow">
            <a:avLst/>
          </a:prstGeom>
          <a:solidFill>
            <a:srgbClr val="FFBE7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36D88725-46AB-A05E-D40B-324F54CF62CF}"/>
              </a:ext>
            </a:extLst>
          </p:cNvPr>
          <p:cNvSpPr/>
          <p:nvPr/>
        </p:nvSpPr>
        <p:spPr>
          <a:xfrm>
            <a:off x="9431684" y="2005312"/>
            <a:ext cx="946681" cy="884150"/>
          </a:xfrm>
          <a:prstGeom prst="ellipse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D2B54E90-CAD5-276F-C9DF-BDD3F078B503}"/>
              </a:ext>
            </a:extLst>
          </p:cNvPr>
          <p:cNvSpPr txBox="1">
            <a:spLocks/>
          </p:cNvSpPr>
          <p:nvPr/>
        </p:nvSpPr>
        <p:spPr>
          <a:xfrm>
            <a:off x="8970201" y="2321712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D31ED1D-9127-D47B-16E1-A5627A4468F9}"/>
              </a:ext>
            </a:extLst>
          </p:cNvPr>
          <p:cNvSpPr txBox="1"/>
          <p:nvPr/>
        </p:nvSpPr>
        <p:spPr>
          <a:xfrm>
            <a:off x="3710034" y="323009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Poppins Medium" panose="00000600000000000000" pitchFamily="2" charset="-18"/>
                <a:cs typeface="Poppins Medium" panose="00000600000000000000" pitchFamily="2" charset="-18"/>
              </a:rPr>
              <a:t>Vy</a:t>
            </a:r>
          </a:p>
        </p:txBody>
      </p:sp>
      <p:sp>
        <p:nvSpPr>
          <p:cNvPr id="4" name="Šípka: nahor 3">
            <a:extLst>
              <a:ext uri="{FF2B5EF4-FFF2-40B4-BE49-F238E27FC236}">
                <a16:creationId xmlns:a16="http://schemas.microsoft.com/office/drawing/2014/main" id="{15BAB905-95DF-C77D-2907-625C6C357776}"/>
              </a:ext>
            </a:extLst>
          </p:cNvPr>
          <p:cNvSpPr/>
          <p:nvPr/>
        </p:nvSpPr>
        <p:spPr>
          <a:xfrm rot="13985138">
            <a:off x="8939217" y="2670774"/>
            <a:ext cx="218588" cy="522118"/>
          </a:xfrm>
          <a:prstGeom prst="up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F9979EE8-CA92-BAF6-9FFC-EC40748E0924}"/>
              </a:ext>
            </a:extLst>
          </p:cNvPr>
          <p:cNvSpPr/>
          <p:nvPr/>
        </p:nvSpPr>
        <p:spPr>
          <a:xfrm>
            <a:off x="1258817" y="2066866"/>
            <a:ext cx="946681" cy="884150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EF0868E-71EE-EAB1-46BA-8905C36E1059}"/>
              </a:ext>
            </a:extLst>
          </p:cNvPr>
          <p:cNvSpPr txBox="1">
            <a:spLocks/>
          </p:cNvSpPr>
          <p:nvPr/>
        </p:nvSpPr>
        <p:spPr>
          <a:xfrm>
            <a:off x="797334" y="2383266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2A6C6F6-48B3-5D8B-DD32-97B4AA3D23FB}"/>
              </a:ext>
            </a:extLst>
          </p:cNvPr>
          <p:cNvSpPr/>
          <p:nvPr/>
        </p:nvSpPr>
        <p:spPr>
          <a:xfrm>
            <a:off x="1244032" y="3913879"/>
            <a:ext cx="946681" cy="884150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2E6E6546-4D98-DF95-EFF0-554C69EF0C36}"/>
              </a:ext>
            </a:extLst>
          </p:cNvPr>
          <p:cNvSpPr txBox="1">
            <a:spLocks/>
          </p:cNvSpPr>
          <p:nvPr/>
        </p:nvSpPr>
        <p:spPr>
          <a:xfrm>
            <a:off x="782549" y="4208245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12" name="Šípka: nahor 11">
            <a:extLst>
              <a:ext uri="{FF2B5EF4-FFF2-40B4-BE49-F238E27FC236}">
                <a16:creationId xmlns:a16="http://schemas.microsoft.com/office/drawing/2014/main" id="{A927C4ED-CF3C-75CA-C254-834F67359A1F}"/>
              </a:ext>
            </a:extLst>
          </p:cNvPr>
          <p:cNvSpPr/>
          <p:nvPr/>
        </p:nvSpPr>
        <p:spPr>
          <a:xfrm rot="3325251">
            <a:off x="2569452" y="3652819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ípka: nahor 13">
            <a:extLst>
              <a:ext uri="{FF2B5EF4-FFF2-40B4-BE49-F238E27FC236}">
                <a16:creationId xmlns:a16="http://schemas.microsoft.com/office/drawing/2014/main" id="{49A50348-E2C5-4795-F5BD-535FFD6A0347}"/>
              </a:ext>
            </a:extLst>
          </p:cNvPr>
          <p:cNvSpPr/>
          <p:nvPr/>
        </p:nvSpPr>
        <p:spPr>
          <a:xfrm rot="7151265">
            <a:off x="2610593" y="2626454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BF5A0547-721E-20E9-E0B1-24D60B611A6B}"/>
              </a:ext>
            </a:extLst>
          </p:cNvPr>
          <p:cNvSpPr/>
          <p:nvPr/>
        </p:nvSpPr>
        <p:spPr>
          <a:xfrm>
            <a:off x="6532564" y="2749133"/>
            <a:ext cx="2230915" cy="1265274"/>
          </a:xfrm>
          <a:prstGeom prst="ellipse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5971C786-17ED-61CF-9C78-1CC12CFCE7FC}"/>
              </a:ext>
            </a:extLst>
          </p:cNvPr>
          <p:cNvSpPr txBox="1"/>
          <p:nvPr/>
        </p:nvSpPr>
        <p:spPr>
          <a:xfrm>
            <a:off x="3352292" y="4152027"/>
            <a:ext cx="2335674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SEO, PPC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Sociálne siete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Marketing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Tvorba webov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Iné, ...</a:t>
            </a:r>
          </a:p>
          <a:p>
            <a:pPr>
              <a:lnSpc>
                <a:spcPct val="150000"/>
              </a:lnSpc>
            </a:pPr>
            <a:endParaRPr lang="sk-SK" dirty="0">
              <a:solidFill>
                <a:srgbClr val="00B05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EF8858C3-C95F-A04B-E179-1611C4995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53" y="3230094"/>
            <a:ext cx="1852285" cy="400556"/>
          </a:xfrm>
          <a:prstGeom prst="rect">
            <a:avLst/>
          </a:prstGeom>
        </p:spPr>
      </p:pic>
      <p:sp>
        <p:nvSpPr>
          <p:cNvPr id="17" name="Šípka: nahor 16">
            <a:extLst>
              <a:ext uri="{FF2B5EF4-FFF2-40B4-BE49-F238E27FC236}">
                <a16:creationId xmlns:a16="http://schemas.microsoft.com/office/drawing/2014/main" id="{2B76687C-D690-38BB-C382-DACC07C069B4}"/>
              </a:ext>
            </a:extLst>
          </p:cNvPr>
          <p:cNvSpPr/>
          <p:nvPr/>
        </p:nvSpPr>
        <p:spPr>
          <a:xfrm rot="17687407">
            <a:off x="9292124" y="3505876"/>
            <a:ext cx="218588" cy="522118"/>
          </a:xfrm>
          <a:prstGeom prst="up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7108BFC6-8A07-BFEC-0556-F6CF61D16CDF}"/>
              </a:ext>
            </a:extLst>
          </p:cNvPr>
          <p:cNvSpPr/>
          <p:nvPr/>
        </p:nvSpPr>
        <p:spPr>
          <a:xfrm>
            <a:off x="9804709" y="3780045"/>
            <a:ext cx="946681" cy="884150"/>
          </a:xfrm>
          <a:prstGeom prst="ellipse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4B983B88-F80F-4EB2-9E9C-979ACCD76004}"/>
              </a:ext>
            </a:extLst>
          </p:cNvPr>
          <p:cNvSpPr txBox="1">
            <a:spLocks/>
          </p:cNvSpPr>
          <p:nvPr/>
        </p:nvSpPr>
        <p:spPr>
          <a:xfrm>
            <a:off x="9343226" y="4096445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F53550DC-2B68-90C2-607B-B49C4B780B18}"/>
              </a:ext>
            </a:extLst>
          </p:cNvPr>
          <p:cNvSpPr txBox="1"/>
          <p:nvPr/>
        </p:nvSpPr>
        <p:spPr>
          <a:xfrm>
            <a:off x="6868318" y="4123369"/>
            <a:ext cx="2060179" cy="2130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Domény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Hosting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Eshopy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Webové stránky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Linkbuilding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7243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3" grpId="0" animBg="1"/>
      <p:bldP spid="3" grpId="0"/>
      <p:bldP spid="5" grpId="0" animBg="1"/>
      <p:bldP spid="6" grpId="0"/>
      <p:bldP spid="8" grpId="0" animBg="1"/>
      <p:bldP spid="11" grpId="0"/>
      <p:bldP spid="12" grpId="0" animBg="1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20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Napojenia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03" y="2868391"/>
            <a:ext cx="2426787" cy="850412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D2233EAC-112C-08C2-D955-4383B13EA3BD}"/>
              </a:ext>
            </a:extLst>
          </p:cNvPr>
          <p:cNvSpPr/>
          <p:nvPr/>
        </p:nvSpPr>
        <p:spPr>
          <a:xfrm>
            <a:off x="10107390" y="2075647"/>
            <a:ext cx="1316079" cy="10744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Nadpis 1">
            <a:extLst>
              <a:ext uri="{FF2B5EF4-FFF2-40B4-BE49-F238E27FC236}">
                <a16:creationId xmlns:a16="http://schemas.microsoft.com/office/drawing/2014/main" id="{01106793-370A-4CB9-3EB9-846092FCDC86}"/>
              </a:ext>
            </a:extLst>
          </p:cNvPr>
          <p:cNvSpPr txBox="1">
            <a:spLocks/>
          </p:cNvSpPr>
          <p:nvPr/>
        </p:nvSpPr>
        <p:spPr>
          <a:xfrm>
            <a:off x="10306679" y="2484734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Predaj 1</a:t>
            </a:r>
          </a:p>
          <a:p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7" name="Šípka: nahor 6">
            <a:extLst>
              <a:ext uri="{FF2B5EF4-FFF2-40B4-BE49-F238E27FC236}">
                <a16:creationId xmlns:a16="http://schemas.microsoft.com/office/drawing/2014/main" id="{66A45B0E-AFEE-4F47-821E-719F16034ACA}"/>
              </a:ext>
            </a:extLst>
          </p:cNvPr>
          <p:cNvSpPr/>
          <p:nvPr/>
        </p:nvSpPr>
        <p:spPr>
          <a:xfrm rot="5400000">
            <a:off x="3219818" y="2901158"/>
            <a:ext cx="196688" cy="522118"/>
          </a:xfrm>
          <a:prstGeom prst="upArrow">
            <a:avLst/>
          </a:prstGeom>
          <a:solidFill>
            <a:srgbClr val="FFC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Šípka: nahor 42">
            <a:extLst>
              <a:ext uri="{FF2B5EF4-FFF2-40B4-BE49-F238E27FC236}">
                <a16:creationId xmlns:a16="http://schemas.microsoft.com/office/drawing/2014/main" id="{26206233-8CC8-D61B-8F1E-8F4F404BBDD6}"/>
              </a:ext>
            </a:extLst>
          </p:cNvPr>
          <p:cNvSpPr/>
          <p:nvPr/>
        </p:nvSpPr>
        <p:spPr>
          <a:xfrm rot="3689610">
            <a:off x="3295809" y="3437741"/>
            <a:ext cx="218588" cy="522118"/>
          </a:xfrm>
          <a:prstGeom prst="upArrow">
            <a:avLst/>
          </a:prstGeom>
          <a:solidFill>
            <a:srgbClr val="FFC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Šípka: nahor 22">
            <a:extLst>
              <a:ext uri="{FF2B5EF4-FFF2-40B4-BE49-F238E27FC236}">
                <a16:creationId xmlns:a16="http://schemas.microsoft.com/office/drawing/2014/main" id="{FDDD60E5-228F-E22A-7228-775228715607}"/>
              </a:ext>
            </a:extLst>
          </p:cNvPr>
          <p:cNvSpPr/>
          <p:nvPr/>
        </p:nvSpPr>
        <p:spPr>
          <a:xfrm rot="3405309">
            <a:off x="9597687" y="2736391"/>
            <a:ext cx="218588" cy="522118"/>
          </a:xfrm>
          <a:prstGeom prst="upArrow">
            <a:avLst/>
          </a:prstGeom>
          <a:solidFill>
            <a:srgbClr val="E6E6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Šípka: nahor 23">
            <a:extLst>
              <a:ext uri="{FF2B5EF4-FFF2-40B4-BE49-F238E27FC236}">
                <a16:creationId xmlns:a16="http://schemas.microsoft.com/office/drawing/2014/main" id="{E3C1FA1D-AB72-CDEB-EF8B-B958F92F7E72}"/>
              </a:ext>
            </a:extLst>
          </p:cNvPr>
          <p:cNvSpPr/>
          <p:nvPr/>
        </p:nvSpPr>
        <p:spPr>
          <a:xfrm rot="5747333">
            <a:off x="9558599" y="3450179"/>
            <a:ext cx="218588" cy="522118"/>
          </a:xfrm>
          <a:prstGeom prst="upArrow">
            <a:avLst/>
          </a:prstGeom>
          <a:solidFill>
            <a:srgbClr val="E6E6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Šípka: nahor 24">
            <a:extLst>
              <a:ext uri="{FF2B5EF4-FFF2-40B4-BE49-F238E27FC236}">
                <a16:creationId xmlns:a16="http://schemas.microsoft.com/office/drawing/2014/main" id="{47FC2E73-7485-EB9E-FC65-ADD01379DC1E}"/>
              </a:ext>
            </a:extLst>
          </p:cNvPr>
          <p:cNvSpPr/>
          <p:nvPr/>
        </p:nvSpPr>
        <p:spPr>
          <a:xfrm rot="7514164">
            <a:off x="9434121" y="4039842"/>
            <a:ext cx="218588" cy="522118"/>
          </a:xfrm>
          <a:prstGeom prst="upArrow">
            <a:avLst/>
          </a:prstGeom>
          <a:solidFill>
            <a:srgbClr val="E6E6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232A2E13-5662-2FF2-AE81-2ACA0304D892}"/>
              </a:ext>
            </a:extLst>
          </p:cNvPr>
          <p:cNvSpPr/>
          <p:nvPr/>
        </p:nvSpPr>
        <p:spPr>
          <a:xfrm>
            <a:off x="695325" y="2452323"/>
            <a:ext cx="1852284" cy="1203149"/>
          </a:xfrm>
          <a:prstGeom prst="ellipse">
            <a:avLst/>
          </a:prstGeom>
          <a:solidFill>
            <a:srgbClr val="FFC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B4A6D686-E549-1D6E-7B7A-ECE3E051921A}"/>
              </a:ext>
            </a:extLst>
          </p:cNvPr>
          <p:cNvSpPr txBox="1">
            <a:spLocks/>
          </p:cNvSpPr>
          <p:nvPr/>
        </p:nvSpPr>
        <p:spPr>
          <a:xfrm>
            <a:off x="662318" y="2828208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Dodávateľ 1</a:t>
            </a:r>
          </a:p>
          <a:p>
            <a:pPr algn="ctr"/>
            <a:r>
              <a:rPr lang="sk-SK" sz="16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Feed</a:t>
            </a:r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36" name="Šípka: nahor 35">
            <a:extLst>
              <a:ext uri="{FF2B5EF4-FFF2-40B4-BE49-F238E27FC236}">
                <a16:creationId xmlns:a16="http://schemas.microsoft.com/office/drawing/2014/main" id="{AACB3C71-6A1D-D0D3-11FE-8FC1AA142221}"/>
              </a:ext>
            </a:extLst>
          </p:cNvPr>
          <p:cNvSpPr/>
          <p:nvPr/>
        </p:nvSpPr>
        <p:spPr>
          <a:xfrm rot="6247514">
            <a:off x="6906356" y="3026354"/>
            <a:ext cx="218588" cy="522118"/>
          </a:xfrm>
          <a:prstGeom prst="upArrow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82DF429C-99F0-47B7-A11D-5D9E5698C7EE}"/>
              </a:ext>
            </a:extLst>
          </p:cNvPr>
          <p:cNvSpPr/>
          <p:nvPr/>
        </p:nvSpPr>
        <p:spPr>
          <a:xfrm>
            <a:off x="7520022" y="2904313"/>
            <a:ext cx="1570070" cy="1265274"/>
          </a:xfrm>
          <a:prstGeom prst="ellipse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Nadpis 1">
            <a:extLst>
              <a:ext uri="{FF2B5EF4-FFF2-40B4-BE49-F238E27FC236}">
                <a16:creationId xmlns:a16="http://schemas.microsoft.com/office/drawing/2014/main" id="{33DB44E3-0FA1-73DE-274E-0C235D27C828}"/>
              </a:ext>
            </a:extLst>
          </p:cNvPr>
          <p:cNvSpPr txBox="1">
            <a:spLocks/>
          </p:cNvSpPr>
          <p:nvPr/>
        </p:nvSpPr>
        <p:spPr>
          <a:xfrm>
            <a:off x="7385298" y="3287413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Exportné </a:t>
            </a:r>
          </a:p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hniezdo</a:t>
            </a:r>
          </a:p>
        </p:txBody>
      </p:sp>
      <p:sp>
        <p:nvSpPr>
          <p:cNvPr id="4" name="Šípka: obojsmerná zvislá 3">
            <a:extLst>
              <a:ext uri="{FF2B5EF4-FFF2-40B4-BE49-F238E27FC236}">
                <a16:creationId xmlns:a16="http://schemas.microsoft.com/office/drawing/2014/main" id="{F89C78B9-5A52-2D34-B68E-05CFB329312D}"/>
              </a:ext>
            </a:extLst>
          </p:cNvPr>
          <p:cNvSpPr/>
          <p:nvPr/>
        </p:nvSpPr>
        <p:spPr>
          <a:xfrm rot="2062395">
            <a:off x="4432612" y="3931207"/>
            <a:ext cx="219904" cy="626036"/>
          </a:xfrm>
          <a:prstGeom prst="upDownArrow">
            <a:avLst/>
          </a:prstGeom>
          <a:solidFill>
            <a:srgbClr val="24BF7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0CEA9490-D3F7-D7AC-0446-A16BC3A3BBF9}"/>
              </a:ext>
            </a:extLst>
          </p:cNvPr>
          <p:cNvSpPr/>
          <p:nvPr/>
        </p:nvSpPr>
        <p:spPr>
          <a:xfrm>
            <a:off x="3142961" y="4587741"/>
            <a:ext cx="1852285" cy="1174196"/>
          </a:xfrm>
          <a:prstGeom prst="ellipse">
            <a:avLst/>
          </a:prstGeom>
          <a:solidFill>
            <a:srgbClr val="24BF7E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CE93"/>
              </a:solidFill>
            </a:endParaRPr>
          </a:p>
        </p:txBody>
      </p:sp>
      <p:sp>
        <p:nvSpPr>
          <p:cNvPr id="46" name="Nadpis 1">
            <a:extLst>
              <a:ext uri="{FF2B5EF4-FFF2-40B4-BE49-F238E27FC236}">
                <a16:creationId xmlns:a16="http://schemas.microsoft.com/office/drawing/2014/main" id="{DDABA3B0-BF67-0D8E-5517-62083979F400}"/>
              </a:ext>
            </a:extLst>
          </p:cNvPr>
          <p:cNvSpPr txBox="1">
            <a:spLocks/>
          </p:cNvSpPr>
          <p:nvPr/>
        </p:nvSpPr>
        <p:spPr>
          <a:xfrm>
            <a:off x="3164260" y="4959721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Ekonomický </a:t>
            </a:r>
          </a:p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systém</a:t>
            </a:r>
          </a:p>
        </p:txBody>
      </p:sp>
      <p:sp>
        <p:nvSpPr>
          <p:cNvPr id="47" name="Šípka: nahor 46">
            <a:extLst>
              <a:ext uri="{FF2B5EF4-FFF2-40B4-BE49-F238E27FC236}">
                <a16:creationId xmlns:a16="http://schemas.microsoft.com/office/drawing/2014/main" id="{C9BC3ADD-6513-0211-8BB9-D396ABF66B82}"/>
              </a:ext>
            </a:extLst>
          </p:cNvPr>
          <p:cNvSpPr/>
          <p:nvPr/>
        </p:nvSpPr>
        <p:spPr>
          <a:xfrm rot="8312375">
            <a:off x="5983523" y="3978710"/>
            <a:ext cx="218588" cy="522118"/>
          </a:xfrm>
          <a:prstGeom prst="upArrow">
            <a:avLst/>
          </a:prstGeom>
          <a:solidFill>
            <a:srgbClr val="DB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DABC9C00-F406-D85E-066C-6B66B46A9D19}"/>
              </a:ext>
            </a:extLst>
          </p:cNvPr>
          <p:cNvSpPr/>
          <p:nvPr/>
        </p:nvSpPr>
        <p:spPr>
          <a:xfrm>
            <a:off x="5866688" y="4540788"/>
            <a:ext cx="1836063" cy="1265274"/>
          </a:xfrm>
          <a:prstGeom prst="ellipse">
            <a:avLst/>
          </a:prstGeom>
          <a:solidFill>
            <a:srgbClr val="EC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1" name="Nadpis 1">
            <a:extLst>
              <a:ext uri="{FF2B5EF4-FFF2-40B4-BE49-F238E27FC236}">
                <a16:creationId xmlns:a16="http://schemas.microsoft.com/office/drawing/2014/main" id="{401958A0-273C-ADD1-A679-42A98295A3E6}"/>
              </a:ext>
            </a:extLst>
          </p:cNvPr>
          <p:cNvSpPr txBox="1">
            <a:spLocks/>
          </p:cNvSpPr>
          <p:nvPr/>
        </p:nvSpPr>
        <p:spPr>
          <a:xfrm>
            <a:off x="5838064" y="4909513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Dopravné spoločnosti</a:t>
            </a:r>
          </a:p>
        </p:txBody>
      </p:sp>
      <p:sp>
        <p:nvSpPr>
          <p:cNvPr id="55" name="Ovál 54">
            <a:extLst>
              <a:ext uri="{FF2B5EF4-FFF2-40B4-BE49-F238E27FC236}">
                <a16:creationId xmlns:a16="http://schemas.microsoft.com/office/drawing/2014/main" id="{D00CE6C1-E60F-10A1-4C3F-FD598A8C13AB}"/>
              </a:ext>
            </a:extLst>
          </p:cNvPr>
          <p:cNvSpPr/>
          <p:nvPr/>
        </p:nvSpPr>
        <p:spPr>
          <a:xfrm>
            <a:off x="10122349" y="3260561"/>
            <a:ext cx="1316079" cy="10744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Nadpis 1">
            <a:extLst>
              <a:ext uri="{FF2B5EF4-FFF2-40B4-BE49-F238E27FC236}">
                <a16:creationId xmlns:a16="http://schemas.microsoft.com/office/drawing/2014/main" id="{A1259EF3-3057-CEAC-5B11-2F1E3692B1CE}"/>
              </a:ext>
            </a:extLst>
          </p:cNvPr>
          <p:cNvSpPr txBox="1">
            <a:spLocks/>
          </p:cNvSpPr>
          <p:nvPr/>
        </p:nvSpPr>
        <p:spPr>
          <a:xfrm>
            <a:off x="10321638" y="3669648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Predaj 1</a:t>
            </a:r>
          </a:p>
          <a:p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E55D2A53-4014-BF01-4949-65B01D42C3E6}"/>
              </a:ext>
            </a:extLst>
          </p:cNvPr>
          <p:cNvSpPr/>
          <p:nvPr/>
        </p:nvSpPr>
        <p:spPr>
          <a:xfrm>
            <a:off x="10122349" y="4484209"/>
            <a:ext cx="1316079" cy="10744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8" name="Nadpis 1">
            <a:extLst>
              <a:ext uri="{FF2B5EF4-FFF2-40B4-BE49-F238E27FC236}">
                <a16:creationId xmlns:a16="http://schemas.microsoft.com/office/drawing/2014/main" id="{CE38E516-FDA4-AE7A-E865-2484B3E74D5C}"/>
              </a:ext>
            </a:extLst>
          </p:cNvPr>
          <p:cNvSpPr txBox="1">
            <a:spLocks/>
          </p:cNvSpPr>
          <p:nvPr/>
        </p:nvSpPr>
        <p:spPr>
          <a:xfrm>
            <a:off x="10321638" y="4893296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Predaj 1</a:t>
            </a:r>
          </a:p>
          <a:p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59" name="Ovál 58">
            <a:extLst>
              <a:ext uri="{FF2B5EF4-FFF2-40B4-BE49-F238E27FC236}">
                <a16:creationId xmlns:a16="http://schemas.microsoft.com/office/drawing/2014/main" id="{7337B4EB-5036-CB68-E4B9-DA9D57F83E0E}"/>
              </a:ext>
            </a:extLst>
          </p:cNvPr>
          <p:cNvSpPr/>
          <p:nvPr/>
        </p:nvSpPr>
        <p:spPr>
          <a:xfrm>
            <a:off x="744662" y="3814719"/>
            <a:ext cx="1852284" cy="1203149"/>
          </a:xfrm>
          <a:prstGeom prst="ellipse">
            <a:avLst/>
          </a:prstGeom>
          <a:solidFill>
            <a:srgbClr val="FFC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0" name="Nadpis 1">
            <a:extLst>
              <a:ext uri="{FF2B5EF4-FFF2-40B4-BE49-F238E27FC236}">
                <a16:creationId xmlns:a16="http://schemas.microsoft.com/office/drawing/2014/main" id="{F9109B4C-7978-AA65-9509-354C1902120A}"/>
              </a:ext>
            </a:extLst>
          </p:cNvPr>
          <p:cNvSpPr txBox="1">
            <a:spLocks/>
          </p:cNvSpPr>
          <p:nvPr/>
        </p:nvSpPr>
        <p:spPr>
          <a:xfrm>
            <a:off x="711655" y="4190604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Dodávateľ 1</a:t>
            </a:r>
          </a:p>
          <a:p>
            <a:pPr algn="ctr"/>
            <a:r>
              <a:rPr lang="sk-SK" sz="16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Feed</a:t>
            </a:r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018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7" grpId="0" animBg="1"/>
      <p:bldP spid="43" grpId="0" animBg="1"/>
      <p:bldP spid="23" grpId="0" animBg="1"/>
      <p:bldP spid="24" grpId="0" animBg="1"/>
      <p:bldP spid="25" grpId="0" animBg="1"/>
      <p:bldP spid="27" grpId="0" animBg="1"/>
      <p:bldP spid="33" grpId="0"/>
      <p:bldP spid="36" grpId="0" animBg="1"/>
      <p:bldP spid="37" grpId="0" animBg="1"/>
      <p:bldP spid="44" grpId="0"/>
      <p:bldP spid="4" grpId="0" animBg="1"/>
      <p:bldP spid="45" grpId="0" animBg="1"/>
      <p:bldP spid="46" grpId="0"/>
      <p:bldP spid="47" grpId="0" animBg="1"/>
      <p:bldP spid="48" grpId="0" animBg="1"/>
      <p:bldP spid="51" grpId="0"/>
      <p:bldP spid="55" grpId="0" animBg="1"/>
      <p:bldP spid="56" grpId="0"/>
      <p:bldP spid="57" grpId="0" animBg="1"/>
      <p:bldP spid="58" grpId="0"/>
      <p:bldP spid="59" grpId="0" animBg="1"/>
      <p:bldP spid="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>
            <a:extLst>
              <a:ext uri="{FF2B5EF4-FFF2-40B4-BE49-F238E27FC236}">
                <a16:creationId xmlns:a16="http://schemas.microsoft.com/office/drawing/2014/main" id="{FFE78AB7-CB2D-2E63-28EE-D4C98604C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Ekonomika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53" y="3455934"/>
            <a:ext cx="2946694" cy="1032602"/>
          </a:xfrm>
          <a:prstGeom prst="rect">
            <a:avLst/>
          </a:prstGeom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46652775-F640-7877-B103-34D039CDB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50" y="3622476"/>
            <a:ext cx="1086611" cy="361444"/>
          </a:xfrm>
          <a:prstGeom prst="rect">
            <a:avLst/>
          </a:prstGeom>
        </p:spPr>
      </p:pic>
      <p:pic>
        <p:nvPicPr>
          <p:cNvPr id="39" name="Obrázok 38">
            <a:extLst>
              <a:ext uri="{FF2B5EF4-FFF2-40B4-BE49-F238E27FC236}">
                <a16:creationId xmlns:a16="http://schemas.microsoft.com/office/drawing/2014/main" id="{FA3EFF00-EA81-924E-5BF5-47279CE09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91" y="1714626"/>
            <a:ext cx="1283157" cy="453616"/>
          </a:xfrm>
          <a:prstGeom prst="rect">
            <a:avLst/>
          </a:prstGeom>
        </p:spPr>
      </p:pic>
      <p:pic>
        <p:nvPicPr>
          <p:cNvPr id="40" name="Grafický objekt 39">
            <a:extLst>
              <a:ext uri="{FF2B5EF4-FFF2-40B4-BE49-F238E27FC236}">
                <a16:creationId xmlns:a16="http://schemas.microsoft.com/office/drawing/2014/main" id="{1BBAD145-A993-EB51-8F9E-1AD2BB5B6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3939" y="2464094"/>
            <a:ext cx="1283156" cy="275260"/>
          </a:xfrm>
          <a:prstGeom prst="rect">
            <a:avLst/>
          </a:prstGeom>
        </p:spPr>
      </p:pic>
      <p:pic>
        <p:nvPicPr>
          <p:cNvPr id="41" name="Grafický objekt 40">
            <a:extLst>
              <a:ext uri="{FF2B5EF4-FFF2-40B4-BE49-F238E27FC236}">
                <a16:creationId xmlns:a16="http://schemas.microsoft.com/office/drawing/2014/main" id="{9DDA05BD-D7AA-E068-2A8A-001880637B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10600" y="3615220"/>
            <a:ext cx="1304864" cy="275260"/>
          </a:xfrm>
          <a:prstGeom prst="rect">
            <a:avLst/>
          </a:prstGeom>
        </p:spPr>
      </p:pic>
      <p:pic>
        <p:nvPicPr>
          <p:cNvPr id="42" name="Obrázok 41" descr="Obrázok, na ktorom je text, znak&#10;&#10;Automaticky generovaný popis">
            <a:extLst>
              <a:ext uri="{FF2B5EF4-FFF2-40B4-BE49-F238E27FC236}">
                <a16:creationId xmlns:a16="http://schemas.microsoft.com/office/drawing/2014/main" id="{7CBEACFB-A38C-61AA-6123-692E26EE5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7" y="2375406"/>
            <a:ext cx="1194094" cy="453616"/>
          </a:xfrm>
          <a:prstGeom prst="rect">
            <a:avLst/>
          </a:prstGeom>
        </p:spPr>
      </p:pic>
      <p:pic>
        <p:nvPicPr>
          <p:cNvPr id="49" name="Obrázok 48">
            <a:extLst>
              <a:ext uri="{FF2B5EF4-FFF2-40B4-BE49-F238E27FC236}">
                <a16:creationId xmlns:a16="http://schemas.microsoft.com/office/drawing/2014/main" id="{3B65AE1D-8290-8353-244F-16FF4D3367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47" y="5447130"/>
            <a:ext cx="1159243" cy="329098"/>
          </a:xfrm>
          <a:prstGeom prst="rect">
            <a:avLst/>
          </a:prstGeom>
        </p:spPr>
      </p:pic>
      <p:pic>
        <p:nvPicPr>
          <p:cNvPr id="50" name="Obrázok 49">
            <a:extLst>
              <a:ext uri="{FF2B5EF4-FFF2-40B4-BE49-F238E27FC236}">
                <a16:creationId xmlns:a16="http://schemas.microsoft.com/office/drawing/2014/main" id="{756E251A-AABA-4F66-25ED-C61311B82B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7" y="4915122"/>
            <a:ext cx="1227047" cy="194328"/>
          </a:xfrm>
          <a:prstGeom prst="rect">
            <a:avLst/>
          </a:prstGeom>
        </p:spPr>
      </p:pic>
      <p:pic>
        <p:nvPicPr>
          <p:cNvPr id="52" name="Obrázok 51">
            <a:extLst>
              <a:ext uri="{FF2B5EF4-FFF2-40B4-BE49-F238E27FC236}">
                <a16:creationId xmlns:a16="http://schemas.microsoft.com/office/drawing/2014/main" id="{BEC8A9A4-5E71-6079-A08B-923436845B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964" y="4972206"/>
            <a:ext cx="1567272" cy="21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72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5545EDD0-A9C2-A524-DEA0-FD9DC572D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Obrázok 16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94707A7C-E0F4-72C8-1001-A6DB1895D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23" y="4376388"/>
            <a:ext cx="1227047" cy="316657"/>
          </a:xfrm>
          <a:prstGeom prst="rect">
            <a:avLst/>
          </a:prstGeom>
        </p:spPr>
      </p:pic>
      <p:pic>
        <p:nvPicPr>
          <p:cNvPr id="15" name="Obrázok 14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A65EB2BA-B114-DEE4-7198-596EFAC57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77" y="4548979"/>
            <a:ext cx="1331473" cy="36144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21BC90A-D6F0-5A0D-4A73-F57BC1C29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40" y="3587460"/>
            <a:ext cx="1227047" cy="28949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013E0A-87F4-2A9B-E6FB-8602C2426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065" y="2829066"/>
            <a:ext cx="1225950" cy="33435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B251638-BC92-7BEC-73C0-A698935CE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02" y="2156297"/>
            <a:ext cx="1055340" cy="278547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Platby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53" y="3455934"/>
            <a:ext cx="2946694" cy="1032602"/>
          </a:xfrm>
          <a:prstGeom prst="rect">
            <a:avLst/>
          </a:prstGeom>
        </p:spPr>
      </p:pic>
      <p:pic>
        <p:nvPicPr>
          <p:cNvPr id="4" name="Obrázok 3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9D27065B-6D55-E1DA-1AA8-D1ABD248C7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36" y="1812214"/>
            <a:ext cx="1578450" cy="430863"/>
          </a:xfrm>
          <a:prstGeom prst="rect">
            <a:avLst/>
          </a:prstGeom>
        </p:spPr>
      </p:pic>
      <p:pic>
        <p:nvPicPr>
          <p:cNvPr id="19" name="Obrázok 18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B17D9020-39B5-D82E-E28A-0D1D421F7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47" y="5278379"/>
            <a:ext cx="1371509" cy="289541"/>
          </a:xfrm>
          <a:prstGeom prst="rect">
            <a:avLst/>
          </a:prstGeom>
        </p:spPr>
      </p:pic>
      <p:pic>
        <p:nvPicPr>
          <p:cNvPr id="21" name="Obrázok 20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6E0F0E2F-A171-B953-35D3-5B88F83866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48" y="5343183"/>
            <a:ext cx="688288" cy="569285"/>
          </a:xfrm>
          <a:prstGeom prst="rect">
            <a:avLst/>
          </a:prstGeom>
        </p:spPr>
      </p:pic>
      <p:pic>
        <p:nvPicPr>
          <p:cNvPr id="23" name="Obrázok 22" descr="Obrázok, na ktorom je text, zbraň, ozubené koliesko&#10;&#10;Automaticky generovaný popis">
            <a:extLst>
              <a:ext uri="{FF2B5EF4-FFF2-40B4-BE49-F238E27FC236}">
                <a16:creationId xmlns:a16="http://schemas.microsoft.com/office/drawing/2014/main" id="{25F7626F-29B9-7303-83F7-C6DF95D82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40" y="5146465"/>
            <a:ext cx="1099284" cy="263828"/>
          </a:xfrm>
          <a:prstGeom prst="rect">
            <a:avLst/>
          </a:prstGeom>
        </p:spPr>
      </p:pic>
      <p:pic>
        <p:nvPicPr>
          <p:cNvPr id="25" name="Obrázok 24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D908ED47-B3B5-22F5-C8D2-2636F1AF1E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51" y="3550100"/>
            <a:ext cx="743595" cy="316658"/>
          </a:xfrm>
          <a:prstGeom prst="rect">
            <a:avLst/>
          </a:prstGeom>
        </p:spPr>
      </p:pic>
      <p:pic>
        <p:nvPicPr>
          <p:cNvPr id="27" name="Obrázok 26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3C405B27-6232-4EB6-CA40-2B8F7559BF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91" y="2559801"/>
            <a:ext cx="1205498" cy="481791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10FFFA70-80FA-2A91-01DC-2FFD4EE71C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35" y="2087285"/>
            <a:ext cx="1081585" cy="353205"/>
          </a:xfrm>
          <a:prstGeom prst="rect">
            <a:avLst/>
          </a:prstGeom>
        </p:spPr>
      </p:pic>
      <p:pic>
        <p:nvPicPr>
          <p:cNvPr id="36" name="Obrázok 35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17484BD7-01D1-6BF5-BEE2-3D90FDBCD3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18" y="5613608"/>
            <a:ext cx="1232093" cy="3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67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110D77C5-36DF-CD27-1FEA-04BC9F37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BB33BCCA-29B5-740B-DBBC-A2C3428E5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69" y="2375406"/>
            <a:ext cx="1334438" cy="359030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611C609B-1798-F7F6-745D-B2F6A4817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87" y="3240362"/>
            <a:ext cx="818682" cy="818682"/>
          </a:xfrm>
          <a:prstGeom prst="rect">
            <a:avLst/>
          </a:prstGeom>
        </p:spPr>
      </p:pic>
      <p:pic>
        <p:nvPicPr>
          <p:cNvPr id="18" name="Obrázok 17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4EDC8DD8-FCA8-CDC8-E3F1-610C9358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20" y="4777374"/>
            <a:ext cx="1392574" cy="412202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35AC2DC8-44BF-8B39-403A-C7BFC2F5C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03" y="5109450"/>
            <a:ext cx="1110321" cy="1030517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6A531B7D-32A6-A7A1-15AA-AA098B511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90" y="4992737"/>
            <a:ext cx="944244" cy="472122"/>
          </a:xfrm>
          <a:prstGeom prst="rect">
            <a:avLst/>
          </a:prstGeom>
        </p:spPr>
      </p:pic>
      <p:pic>
        <p:nvPicPr>
          <p:cNvPr id="20" name="Obrázok 19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1BF42FB0-4964-1A1A-836F-54B688E8BD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34" y="3466639"/>
            <a:ext cx="1296403" cy="505596"/>
          </a:xfrm>
          <a:prstGeom prst="rect">
            <a:avLst/>
          </a:prstGeom>
        </p:spPr>
      </p:pic>
      <p:pic>
        <p:nvPicPr>
          <p:cNvPr id="24" name="Obrázok 23" descr="Obrázok, na ktorom je text, znak, zavrieť&#10;&#10;Automaticky generovaný popis">
            <a:extLst>
              <a:ext uri="{FF2B5EF4-FFF2-40B4-BE49-F238E27FC236}">
                <a16:creationId xmlns:a16="http://schemas.microsoft.com/office/drawing/2014/main" id="{3FC4CB9D-4C28-B389-5EAB-CA4F4A7FCA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11" y="2460470"/>
            <a:ext cx="1145002" cy="215465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63AA5396-3401-E6CA-FBFC-9649C5D0E6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b="21680"/>
          <a:stretch/>
        </p:blipFill>
        <p:spPr>
          <a:xfrm>
            <a:off x="5187091" y="1790032"/>
            <a:ext cx="1443746" cy="453045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Doručovanie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53" y="3455934"/>
            <a:ext cx="2946694" cy="10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4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>
            <a:extLst>
              <a:ext uri="{FF2B5EF4-FFF2-40B4-BE49-F238E27FC236}">
                <a16:creationId xmlns:a16="http://schemas.microsoft.com/office/drawing/2014/main" id="{7929D049-2D37-C75E-E92A-6D04FE57E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2792406A-EB81-12E6-6243-86E7C2D63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45" y="1559788"/>
            <a:ext cx="1788235" cy="846431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Exporty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53" y="3455934"/>
            <a:ext cx="2946694" cy="1032602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E629F22A-7CAF-D928-70D2-5454362282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3" t="22987" r="11729" b="37619"/>
          <a:stretch/>
        </p:blipFill>
        <p:spPr>
          <a:xfrm>
            <a:off x="8311811" y="3429000"/>
            <a:ext cx="1460648" cy="500741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536DC73A-1C5A-08EE-2B77-D2D95C39A4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4" b="43440"/>
          <a:stretch/>
        </p:blipFill>
        <p:spPr>
          <a:xfrm>
            <a:off x="7113378" y="2587916"/>
            <a:ext cx="1818391" cy="250321"/>
          </a:xfrm>
          <a:prstGeom prst="rect">
            <a:avLst/>
          </a:prstGeom>
        </p:spPr>
      </p:pic>
      <p:pic>
        <p:nvPicPr>
          <p:cNvPr id="33" name="Obrázok 32">
            <a:extLst>
              <a:ext uri="{FF2B5EF4-FFF2-40B4-BE49-F238E27FC236}">
                <a16:creationId xmlns:a16="http://schemas.microsoft.com/office/drawing/2014/main" id="{D3081E2A-0787-54C8-D708-3217D6B13C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34" y="4944168"/>
            <a:ext cx="1323492" cy="746585"/>
          </a:xfrm>
          <a:prstGeom prst="rect">
            <a:avLst/>
          </a:prstGeom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117EACE6-09ED-252D-7608-CC693F257D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91" y="4800893"/>
            <a:ext cx="1085654" cy="61068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F48CAAF-1B3F-FA96-19E1-096B2048A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8" y="3487978"/>
            <a:ext cx="540416" cy="538014"/>
          </a:xfrm>
          <a:prstGeom prst="rect">
            <a:avLst/>
          </a:prstGeom>
        </p:spPr>
      </p:pic>
      <p:sp>
        <p:nvSpPr>
          <p:cNvPr id="36" name="Nadpis 1">
            <a:extLst>
              <a:ext uri="{FF2B5EF4-FFF2-40B4-BE49-F238E27FC236}">
                <a16:creationId xmlns:a16="http://schemas.microsoft.com/office/drawing/2014/main" id="{B8E85AFD-3639-2E1B-5F11-7C83E8C2606C}"/>
              </a:ext>
            </a:extLst>
          </p:cNvPr>
          <p:cNvSpPr txBox="1">
            <a:spLocks/>
          </p:cNvSpPr>
          <p:nvPr/>
        </p:nvSpPr>
        <p:spPr>
          <a:xfrm>
            <a:off x="2754146" y="2379999"/>
            <a:ext cx="2015629" cy="33307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100" b="1" dirty="0">
                <a:solidFill>
                  <a:srgbClr val="24BF7E"/>
                </a:solidFill>
                <a:latin typeface="Poppins Black" panose="00000A00000000000000" pitchFamily="2" charset="-18"/>
                <a:ea typeface="Open Sans" panose="020B0606030504020204" pitchFamily="34" charset="0"/>
                <a:cs typeface="Poppins Black" panose="00000A00000000000000" pitchFamily="2" charset="-18"/>
              </a:rPr>
              <a:t>GDPR</a:t>
            </a:r>
          </a:p>
          <a:p>
            <a:pPr algn="ctr"/>
            <a:r>
              <a:rPr lang="sk-SK" sz="16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1948681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A09E0060-E55C-2CB0-7491-56005B37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Užitočné pre klienta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FF2E6BBB-997B-48CF-8C9A-3A6B6B70E947}"/>
              </a:ext>
            </a:extLst>
          </p:cNvPr>
          <p:cNvSpPr txBox="1"/>
          <p:nvPr/>
        </p:nvSpPr>
        <p:spPr>
          <a:xfrm>
            <a:off x="598364" y="1950982"/>
            <a:ext cx="10306050" cy="4120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Výkonná technológia, dlhodobo výhodná investícia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Rýchly softvér s optimalizáciou pre Google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Pohodlie pri spravovaní, prívetivý admin,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help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, RWD, plnenie obrázkov cez URL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Pohodlné preceňovanie a tvorba cenových akcií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Podpora predaja vylepšeniami v rámci pravidelnej aktualizácie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Pohodlné využívanie zákonných náležitostí (GDPR report, OOÚ,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Cookies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...)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Automatizácia napojením na ekonomické systémy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Podpora expanzie (B2B, exportné hniezda)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Preverená stabilita (špičkové zabezpečenie, kybernetická bezpečnosť, zálohovanie, ochrana vodoznakom, zákazom kopírovania...)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8411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A09E0060-E55C-2CB0-7491-56005B37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26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Podpora predaja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FF2E6BBB-997B-48CF-8C9A-3A6B6B70E947}"/>
              </a:ext>
            </a:extLst>
          </p:cNvPr>
          <p:cNvSpPr txBox="1"/>
          <p:nvPr/>
        </p:nvSpPr>
        <p:spPr>
          <a:xfrm>
            <a:off x="588839" y="2014862"/>
            <a:ext cx="8209808" cy="338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Automatizáciou (zabudnutý košík)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Personalizáciou (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newsletter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Vernostnými programami (body, kupóny, zľavy,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wishlisty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Naliehavosťou (akcia končí za...)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Upsellingom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(súvisiace, s týmto produktom nakúpili)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Dizajnovým usporiadaním (UX, nákupný proces)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Výkonným vyhľadávačom s našepkávaním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Pohodlnými platobnými bránami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Grafickými pútačmi (horná lišta,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vyskakovacie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okná...)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1CA5976-3D54-25E7-3CCC-0D4D32E2DF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9"/>
          <a:stretch/>
        </p:blipFill>
        <p:spPr>
          <a:xfrm>
            <a:off x="7959285" y="1456208"/>
            <a:ext cx="2382784" cy="41669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721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DEE5339D-733C-9A54-2C6D-BAE620A81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8" y="0"/>
            <a:ext cx="12192000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6B04413-0645-9F67-3BDA-32BCF03DF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3" y="1807207"/>
            <a:ext cx="5647203" cy="3204564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27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Optimalizácia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789CFFB-EF69-712B-7787-76BD4040B38C}"/>
              </a:ext>
            </a:extLst>
          </p:cNvPr>
          <p:cNvSpPr txBox="1"/>
          <p:nvPr/>
        </p:nvSpPr>
        <p:spPr>
          <a:xfrm>
            <a:off x="6653477" y="1824930"/>
            <a:ext cx="4883672" cy="42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Vyladená rýchlosť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Automatizácia SEO popisov, alebo import jedinečných popisov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Vlastné nastavenie </a:t>
            </a:r>
            <a:r>
              <a:rPr lang="sk-SK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canonical</a:t>
            </a:r>
            <a:endParaRPr lang="sk-SK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Predaj skončil, 301 presmerovania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Individuálna 404, SEF URL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Mikrodáta</a:t>
            </a: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produktov pre Google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Doplnkové popisy kategórií 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     a produktov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sk-SK" dirty="0">
              <a:solidFill>
                <a:srgbClr val="F58320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4E9040D-625A-2F5B-2CEF-2BD248FCF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16" name="Zástupný objekt pre obsah 3">
            <a:extLst>
              <a:ext uri="{FF2B5EF4-FFF2-40B4-BE49-F238E27FC236}">
                <a16:creationId xmlns:a16="http://schemas.microsoft.com/office/drawing/2014/main" id="{994161F0-6B3A-A3C5-AE84-99876E79B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72" y="3147171"/>
            <a:ext cx="563194" cy="5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A09E0060-E55C-2CB0-7491-56005B37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28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Partnerské výhody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BAED5B3F-E778-2E9B-BECA-380A9CF106B3}"/>
              </a:ext>
            </a:extLst>
          </p:cNvPr>
          <p:cNvSpPr txBox="1"/>
          <p:nvPr/>
        </p:nvSpPr>
        <p:spPr>
          <a:xfrm>
            <a:off x="1433462" y="2311297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Výkonná technológia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7B8E3728-980B-2A0A-BF11-DC6602206811}"/>
              </a:ext>
            </a:extLst>
          </p:cNvPr>
          <p:cNvSpPr txBox="1"/>
          <p:nvPr/>
        </p:nvSpPr>
        <p:spPr>
          <a:xfrm>
            <a:off x="1414909" y="2643131"/>
            <a:ext cx="6167718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Výborný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speed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index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Pravidelná aktualizácia, PHP8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8632BDB5-BD18-9815-4C95-35709D4999A8}"/>
              </a:ext>
            </a:extLst>
          </p:cNvPr>
          <p:cNvSpPr txBox="1"/>
          <p:nvPr/>
        </p:nvSpPr>
        <p:spPr>
          <a:xfrm>
            <a:off x="1452015" y="3466107"/>
            <a:ext cx="3392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Sloboda v grafickom nastavení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BE8FB472-D036-E3B6-A644-18A334C815A8}"/>
              </a:ext>
            </a:extLst>
          </p:cNvPr>
          <p:cNvSpPr txBox="1"/>
          <p:nvPr/>
        </p:nvSpPr>
        <p:spPr>
          <a:xfrm>
            <a:off x="1433462" y="3797941"/>
            <a:ext cx="6167718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Zmena skinu, vlastné CSS,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java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skripty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Vkladanie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widgetov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vlastné názvy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tlačíc</a:t>
            </a:r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46546B62-DF80-D9BC-29C7-DBDFBD38D64E}"/>
              </a:ext>
            </a:extLst>
          </p:cNvPr>
          <p:cNvSpPr txBox="1"/>
          <p:nvPr/>
        </p:nvSpPr>
        <p:spPr>
          <a:xfrm>
            <a:off x="1470568" y="4749202"/>
            <a:ext cx="3432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Optimalizácia pre vyhľadávače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C325F4D6-9EF0-1058-AA76-1F6A49851200}"/>
              </a:ext>
            </a:extLst>
          </p:cNvPr>
          <p:cNvSpPr txBox="1"/>
          <p:nvPr/>
        </p:nvSpPr>
        <p:spPr>
          <a:xfrm>
            <a:off x="1452015" y="5081036"/>
            <a:ext cx="6167718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Rozsiahle základné SEO, automatizácia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Pokročilé SEO,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cannonical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mikrodáta</a:t>
            </a:r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842E6C06-023A-532A-6B3B-D18E958F5E04}"/>
              </a:ext>
            </a:extLst>
          </p:cNvPr>
          <p:cNvSpPr txBox="1"/>
          <p:nvPr/>
        </p:nvSpPr>
        <p:spPr>
          <a:xfrm>
            <a:off x="6848970" y="2304959"/>
            <a:ext cx="216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Zákonné náležitosti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420DD637-4563-B190-AB43-23171272A1AC}"/>
              </a:ext>
            </a:extLst>
          </p:cNvPr>
          <p:cNvSpPr txBox="1"/>
          <p:nvPr/>
        </p:nvSpPr>
        <p:spPr>
          <a:xfrm>
            <a:off x="6830417" y="2636793"/>
            <a:ext cx="6167718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Kybernetická bezpečnosť, zálohovanie, OOÚ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Správa sledovacích kódov</a:t>
            </a: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01B6745E-AF08-7D70-07A1-3F002DAD1946}"/>
              </a:ext>
            </a:extLst>
          </p:cNvPr>
          <p:cNvSpPr txBox="1"/>
          <p:nvPr/>
        </p:nvSpPr>
        <p:spPr>
          <a:xfrm>
            <a:off x="6835624" y="3459769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Marketingové doplnky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57744BD4-3381-759D-31F3-33E85785F4E5}"/>
              </a:ext>
            </a:extLst>
          </p:cNvPr>
          <p:cNvSpPr txBox="1"/>
          <p:nvPr/>
        </p:nvSpPr>
        <p:spPr>
          <a:xfrm>
            <a:off x="6817071" y="3791603"/>
            <a:ext cx="6167718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Exporty dát aj na mieru, sociálne siete, kódy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Info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texty, blogy pre obsahový marketing</a:t>
            </a: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EC1ABC1A-AA34-A78E-9F08-294691062D3A}"/>
              </a:ext>
            </a:extLst>
          </p:cNvPr>
          <p:cNvSpPr txBox="1"/>
          <p:nvPr/>
        </p:nvSpPr>
        <p:spPr>
          <a:xfrm>
            <a:off x="6835624" y="4740340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Expanzia</a:t>
            </a:r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054A5FEC-13A7-5609-50DC-9849F7A9263D}"/>
              </a:ext>
            </a:extLst>
          </p:cNvPr>
          <p:cNvSpPr txBox="1"/>
          <p:nvPr/>
        </p:nvSpPr>
        <p:spPr>
          <a:xfrm>
            <a:off x="6817071" y="5072174"/>
            <a:ext cx="6167718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Napojenie na ekonomické softvéry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Exportné hniezda, B2B + obchodníci, prekladač</a:t>
            </a:r>
          </a:p>
        </p:txBody>
      </p:sp>
      <p:pic>
        <p:nvPicPr>
          <p:cNvPr id="40" name="Grafický objekt 39" descr="Štít so značkou výplň plnou farbou">
            <a:extLst>
              <a:ext uri="{FF2B5EF4-FFF2-40B4-BE49-F238E27FC236}">
                <a16:creationId xmlns:a16="http://schemas.microsoft.com/office/drawing/2014/main" id="{1519674B-11FE-10BF-ADA7-12F45A295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450" y="2405535"/>
            <a:ext cx="636525" cy="636525"/>
          </a:xfrm>
          <a:prstGeom prst="rect">
            <a:avLst/>
          </a:prstGeom>
        </p:spPr>
      </p:pic>
      <p:pic>
        <p:nvPicPr>
          <p:cNvPr id="44" name="Grafický objekt 43" descr="Server výplň plnou farbou">
            <a:extLst>
              <a:ext uri="{FF2B5EF4-FFF2-40B4-BE49-F238E27FC236}">
                <a16:creationId xmlns:a16="http://schemas.microsoft.com/office/drawing/2014/main" id="{15E558A8-15FE-0F3F-F0EF-9C3382905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102" y="2405536"/>
            <a:ext cx="636525" cy="636525"/>
          </a:xfrm>
          <a:prstGeom prst="rect">
            <a:avLst/>
          </a:prstGeom>
        </p:spPr>
      </p:pic>
      <p:pic>
        <p:nvPicPr>
          <p:cNvPr id="46" name="Grafický objekt 45" descr="Používateľské rozhranie/používateľská skúsenosť výplň plnou farbou">
            <a:extLst>
              <a:ext uri="{FF2B5EF4-FFF2-40B4-BE49-F238E27FC236}">
                <a16:creationId xmlns:a16="http://schemas.microsoft.com/office/drawing/2014/main" id="{61D585FC-E049-D86B-E385-BC3388A69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861" y="3523991"/>
            <a:ext cx="636525" cy="636525"/>
          </a:xfrm>
          <a:prstGeom prst="rect">
            <a:avLst/>
          </a:prstGeom>
        </p:spPr>
      </p:pic>
      <p:pic>
        <p:nvPicPr>
          <p:cNvPr id="48" name="Grafický objekt 47" descr="Používateľská sieť výplň plnou farbou">
            <a:extLst>
              <a:ext uri="{FF2B5EF4-FFF2-40B4-BE49-F238E27FC236}">
                <a16:creationId xmlns:a16="http://schemas.microsoft.com/office/drawing/2014/main" id="{3A561A38-11AA-DB24-B5BB-39AD59383B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97503" y="4791187"/>
            <a:ext cx="636525" cy="636525"/>
          </a:xfrm>
          <a:prstGeom prst="rect">
            <a:avLst/>
          </a:prstGeom>
        </p:spPr>
      </p:pic>
      <p:pic>
        <p:nvPicPr>
          <p:cNvPr id="52" name="Grafický objekt 51" descr="Stĺpcový graf so vzostupným trendom výplň plnou farbou">
            <a:extLst>
              <a:ext uri="{FF2B5EF4-FFF2-40B4-BE49-F238E27FC236}">
                <a16:creationId xmlns:a16="http://schemas.microsoft.com/office/drawing/2014/main" id="{ECFF6C31-C1A3-BCB6-E016-A884A1CE5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9861" y="4839582"/>
            <a:ext cx="636525" cy="636525"/>
          </a:xfrm>
          <a:prstGeom prst="rect">
            <a:avLst/>
          </a:prstGeom>
        </p:spPr>
      </p:pic>
      <p:pic>
        <p:nvPicPr>
          <p:cNvPr id="54" name="Grafický objekt 53" descr="Stred terča výplň plnou farbou">
            <a:extLst>
              <a:ext uri="{FF2B5EF4-FFF2-40B4-BE49-F238E27FC236}">
                <a16:creationId xmlns:a16="http://schemas.microsoft.com/office/drawing/2014/main" id="{D74430AC-BFD5-BAD7-72F1-33BE4256F5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96450" y="3660276"/>
            <a:ext cx="636525" cy="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  <p:bldP spid="20" grpId="0" build="p"/>
      <p:bldP spid="21" grpId="0" build="p"/>
      <p:bldP spid="22" grpId="0" build="p" bldLvl="2"/>
      <p:bldP spid="23" grpId="0"/>
      <p:bldP spid="24" grpId="0" build="p" bldLvl="2"/>
      <p:bldP spid="27" grpId="0"/>
      <p:bldP spid="28" grpId="0" build="p" bldLvl="2"/>
      <p:bldP spid="32" grpId="0"/>
      <p:bldP spid="33" grpId="0" build="p" bldLvl="2"/>
      <p:bldP spid="35" grpId="0"/>
      <p:bldP spid="36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DD1BCFF5-6AF8-BFEE-9CBC-A8D61E75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703063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Samoobslužný systém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Matrix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C2B1BC4-6168-FA31-5596-DABAF5D3A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480" y="1828708"/>
            <a:ext cx="7292014" cy="42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3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ok 47">
            <a:extLst>
              <a:ext uri="{FF2B5EF4-FFF2-40B4-BE49-F238E27FC236}">
                <a16:creationId xmlns:a16="http://schemas.microsoft.com/office/drawing/2014/main" id="{4137576C-9E00-DF3B-C3B4-62B3188C9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5" name="Nadpis 1">
            <a:extLst>
              <a:ext uri="{FF2B5EF4-FFF2-40B4-BE49-F238E27FC236}">
                <a16:creationId xmlns:a16="http://schemas.microsoft.com/office/drawing/2014/main" id="{2ED60287-B926-ABFC-7D81-B8B5F5803A80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93AD0CA5-F1C6-AB45-60D8-E1F3E0668A02}"/>
              </a:ext>
            </a:extLst>
          </p:cNvPr>
          <p:cNvSpPr/>
          <p:nvPr/>
        </p:nvSpPr>
        <p:spPr>
          <a:xfrm>
            <a:off x="3164007" y="2732448"/>
            <a:ext cx="1570070" cy="1265274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6" name="Nadpis 1">
            <a:extLst>
              <a:ext uri="{FF2B5EF4-FFF2-40B4-BE49-F238E27FC236}">
                <a16:creationId xmlns:a16="http://schemas.microsoft.com/office/drawing/2014/main" id="{C3846B32-36F2-156A-6CFE-7AC138CFEDC7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53E41B52-1152-6C8F-3622-A2AA066C0F05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Partnerstvo</a:t>
            </a:r>
          </a:p>
        </p:txBody>
      </p:sp>
      <p:sp>
        <p:nvSpPr>
          <p:cNvPr id="13" name="Šípka: obojsmerná vodorovná 12">
            <a:extLst>
              <a:ext uri="{FF2B5EF4-FFF2-40B4-BE49-F238E27FC236}">
                <a16:creationId xmlns:a16="http://schemas.microsoft.com/office/drawing/2014/main" id="{D7105A4A-B0F1-AE96-A525-944530F658B3}"/>
              </a:ext>
            </a:extLst>
          </p:cNvPr>
          <p:cNvSpPr/>
          <p:nvPr/>
        </p:nvSpPr>
        <p:spPr>
          <a:xfrm>
            <a:off x="5138375" y="3276492"/>
            <a:ext cx="1173881" cy="344357"/>
          </a:xfrm>
          <a:prstGeom prst="leftRightArrow">
            <a:avLst/>
          </a:prstGeom>
          <a:solidFill>
            <a:srgbClr val="FFBE7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36D88725-46AB-A05E-D40B-324F54CF62CF}"/>
              </a:ext>
            </a:extLst>
          </p:cNvPr>
          <p:cNvSpPr/>
          <p:nvPr/>
        </p:nvSpPr>
        <p:spPr>
          <a:xfrm>
            <a:off x="9431684" y="2005312"/>
            <a:ext cx="946681" cy="884150"/>
          </a:xfrm>
          <a:prstGeom prst="ellipse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D2B54E90-CAD5-276F-C9DF-BDD3F078B503}"/>
              </a:ext>
            </a:extLst>
          </p:cNvPr>
          <p:cNvSpPr txBox="1">
            <a:spLocks/>
          </p:cNvSpPr>
          <p:nvPr/>
        </p:nvSpPr>
        <p:spPr>
          <a:xfrm>
            <a:off x="8970201" y="2321712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20" name="Šípka: nahor 19">
            <a:extLst>
              <a:ext uri="{FF2B5EF4-FFF2-40B4-BE49-F238E27FC236}">
                <a16:creationId xmlns:a16="http://schemas.microsoft.com/office/drawing/2014/main" id="{496D672C-1FA1-A2A6-BBF6-7467F778622B}"/>
              </a:ext>
            </a:extLst>
          </p:cNvPr>
          <p:cNvSpPr/>
          <p:nvPr/>
        </p:nvSpPr>
        <p:spPr>
          <a:xfrm rot="17687407">
            <a:off x="9292124" y="3505876"/>
            <a:ext cx="218588" cy="522118"/>
          </a:xfrm>
          <a:prstGeom prst="up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EB9530A2-70CF-9F63-B0FE-FE039CFCE60D}"/>
              </a:ext>
            </a:extLst>
          </p:cNvPr>
          <p:cNvSpPr/>
          <p:nvPr/>
        </p:nvSpPr>
        <p:spPr>
          <a:xfrm>
            <a:off x="9804709" y="3780045"/>
            <a:ext cx="946681" cy="884150"/>
          </a:xfrm>
          <a:prstGeom prst="ellipse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4122D949-D78E-ED84-A6B1-7A78E58E54BA}"/>
              </a:ext>
            </a:extLst>
          </p:cNvPr>
          <p:cNvSpPr txBox="1">
            <a:spLocks/>
          </p:cNvSpPr>
          <p:nvPr/>
        </p:nvSpPr>
        <p:spPr>
          <a:xfrm>
            <a:off x="9343226" y="4096445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D31ED1D-9127-D47B-16E1-A5627A4468F9}"/>
              </a:ext>
            </a:extLst>
          </p:cNvPr>
          <p:cNvSpPr txBox="1"/>
          <p:nvPr/>
        </p:nvSpPr>
        <p:spPr>
          <a:xfrm>
            <a:off x="3710034" y="323009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Poppins Medium" panose="00000600000000000000" pitchFamily="2" charset="-18"/>
                <a:cs typeface="Poppins Medium" panose="00000600000000000000" pitchFamily="2" charset="-18"/>
              </a:rPr>
              <a:t>Vy</a:t>
            </a:r>
          </a:p>
        </p:txBody>
      </p:sp>
      <p:sp>
        <p:nvSpPr>
          <p:cNvPr id="4" name="Šípka: nahor 3">
            <a:extLst>
              <a:ext uri="{FF2B5EF4-FFF2-40B4-BE49-F238E27FC236}">
                <a16:creationId xmlns:a16="http://schemas.microsoft.com/office/drawing/2014/main" id="{15BAB905-95DF-C77D-2907-625C6C357776}"/>
              </a:ext>
            </a:extLst>
          </p:cNvPr>
          <p:cNvSpPr/>
          <p:nvPr/>
        </p:nvSpPr>
        <p:spPr>
          <a:xfrm rot="13985138">
            <a:off x="8939217" y="2670774"/>
            <a:ext cx="218588" cy="522118"/>
          </a:xfrm>
          <a:prstGeom prst="up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F9979EE8-CA92-BAF6-9FFC-EC40748E0924}"/>
              </a:ext>
            </a:extLst>
          </p:cNvPr>
          <p:cNvSpPr/>
          <p:nvPr/>
        </p:nvSpPr>
        <p:spPr>
          <a:xfrm>
            <a:off x="1258817" y="2066866"/>
            <a:ext cx="946681" cy="884150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EF0868E-71EE-EAB1-46BA-8905C36E1059}"/>
              </a:ext>
            </a:extLst>
          </p:cNvPr>
          <p:cNvSpPr txBox="1">
            <a:spLocks/>
          </p:cNvSpPr>
          <p:nvPr/>
        </p:nvSpPr>
        <p:spPr>
          <a:xfrm>
            <a:off x="797334" y="2383266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2A6C6F6-48B3-5D8B-DD32-97B4AA3D23FB}"/>
              </a:ext>
            </a:extLst>
          </p:cNvPr>
          <p:cNvSpPr/>
          <p:nvPr/>
        </p:nvSpPr>
        <p:spPr>
          <a:xfrm>
            <a:off x="1244032" y="3913879"/>
            <a:ext cx="946681" cy="884150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2E6E6546-4D98-DF95-EFF0-554C69EF0C36}"/>
              </a:ext>
            </a:extLst>
          </p:cNvPr>
          <p:cNvSpPr txBox="1">
            <a:spLocks/>
          </p:cNvSpPr>
          <p:nvPr/>
        </p:nvSpPr>
        <p:spPr>
          <a:xfrm>
            <a:off x="782549" y="4208245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12" name="Šípka: nahor 11">
            <a:extLst>
              <a:ext uri="{FF2B5EF4-FFF2-40B4-BE49-F238E27FC236}">
                <a16:creationId xmlns:a16="http://schemas.microsoft.com/office/drawing/2014/main" id="{A927C4ED-CF3C-75CA-C254-834F67359A1F}"/>
              </a:ext>
            </a:extLst>
          </p:cNvPr>
          <p:cNvSpPr/>
          <p:nvPr/>
        </p:nvSpPr>
        <p:spPr>
          <a:xfrm rot="3325251">
            <a:off x="2569452" y="3652819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ípka: nahor 13">
            <a:extLst>
              <a:ext uri="{FF2B5EF4-FFF2-40B4-BE49-F238E27FC236}">
                <a16:creationId xmlns:a16="http://schemas.microsoft.com/office/drawing/2014/main" id="{49A50348-E2C5-4795-F5BD-535FFD6A0347}"/>
              </a:ext>
            </a:extLst>
          </p:cNvPr>
          <p:cNvSpPr/>
          <p:nvPr/>
        </p:nvSpPr>
        <p:spPr>
          <a:xfrm rot="7151265">
            <a:off x="2610593" y="2626454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BF5A0547-721E-20E9-E0B1-24D60B611A6B}"/>
              </a:ext>
            </a:extLst>
          </p:cNvPr>
          <p:cNvSpPr/>
          <p:nvPr/>
        </p:nvSpPr>
        <p:spPr>
          <a:xfrm>
            <a:off x="6532564" y="2749133"/>
            <a:ext cx="2230915" cy="1265274"/>
          </a:xfrm>
          <a:prstGeom prst="ellipse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15F46B6-7A90-4365-2168-376CBA2D08AE}"/>
              </a:ext>
            </a:extLst>
          </p:cNvPr>
          <p:cNvSpPr txBox="1"/>
          <p:nvPr/>
        </p:nvSpPr>
        <p:spPr>
          <a:xfrm>
            <a:off x="6868318" y="4123369"/>
            <a:ext cx="2060179" cy="2130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Domény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Hosting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Eshopy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Webové stránky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Linkbuilding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5971C786-17ED-61CF-9C78-1CC12CFCE7FC}"/>
              </a:ext>
            </a:extLst>
          </p:cNvPr>
          <p:cNvSpPr txBox="1"/>
          <p:nvPr/>
        </p:nvSpPr>
        <p:spPr>
          <a:xfrm>
            <a:off x="3352291" y="4152027"/>
            <a:ext cx="3143369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SEO, PPC, Sociálne siete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Marketing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Grafika, Tvorba webov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Predaj PC, ES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Iné ...</a:t>
            </a:r>
          </a:p>
          <a:p>
            <a:pPr>
              <a:lnSpc>
                <a:spcPct val="150000"/>
              </a:lnSpc>
            </a:pPr>
            <a:endParaRPr lang="sk-SK" dirty="0">
              <a:solidFill>
                <a:srgbClr val="00B05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EF8858C3-C95F-A04B-E179-1611C4995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53" y="3230094"/>
            <a:ext cx="1852285" cy="40055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B1B9D802-16F6-D24E-CFEF-B0A1D92A8399}"/>
              </a:ext>
            </a:extLst>
          </p:cNvPr>
          <p:cNvSpPr/>
          <p:nvPr/>
        </p:nvSpPr>
        <p:spPr>
          <a:xfrm>
            <a:off x="3096316" y="4096445"/>
            <a:ext cx="5994499" cy="2258246"/>
          </a:xfrm>
          <a:prstGeom prst="rect">
            <a:avLst/>
          </a:prstGeom>
          <a:noFill/>
          <a:ln w="28575">
            <a:solidFill>
              <a:srgbClr val="24B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Šípka: nahor 20">
            <a:extLst>
              <a:ext uri="{FF2B5EF4-FFF2-40B4-BE49-F238E27FC236}">
                <a16:creationId xmlns:a16="http://schemas.microsoft.com/office/drawing/2014/main" id="{33D029FA-88FF-260E-E703-2520B33BD984}"/>
              </a:ext>
            </a:extLst>
          </p:cNvPr>
          <p:cNvSpPr/>
          <p:nvPr/>
        </p:nvSpPr>
        <p:spPr>
          <a:xfrm rot="16200000">
            <a:off x="2730834" y="4160056"/>
            <a:ext cx="218588" cy="522118"/>
          </a:xfrm>
          <a:prstGeom prst="upArrow">
            <a:avLst/>
          </a:prstGeom>
          <a:solidFill>
            <a:srgbClr val="00B050">
              <a:alpha val="30000"/>
            </a:srgbClr>
          </a:solidFill>
          <a:ln w="28575">
            <a:solidFill>
              <a:srgbClr val="24B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1775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DD1BCFF5-6AF8-BFEE-9CBC-A8D61E75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30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7163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Samoobslužný systém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Matrix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4EC006A-CFA2-D9A6-B329-945F9988B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677" y="1720023"/>
            <a:ext cx="7858996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4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DD1BCFF5-6AF8-BFEE-9CBC-A8D61E75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714493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Samoobslužný systém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Matrix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6A264B0-2475-A211-F6F2-77ECD194A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990" y="1814001"/>
            <a:ext cx="7648504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3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>
            <a:extLst>
              <a:ext uri="{FF2B5EF4-FFF2-40B4-BE49-F238E27FC236}">
                <a16:creationId xmlns:a16="http://schemas.microsoft.com/office/drawing/2014/main" id="{E3621A99-2157-3A92-3D7C-65AC5975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1" y="677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B1E329BE-4284-48A8-7CF5-A9A28D802041}"/>
              </a:ext>
            </a:extLst>
          </p:cNvPr>
          <p:cNvSpPr txBox="1"/>
          <p:nvPr/>
        </p:nvSpPr>
        <p:spPr>
          <a:xfrm>
            <a:off x="640251" y="2476907"/>
            <a:ext cx="4595416" cy="448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Samoobslužný systém pre klienta </a:t>
            </a:r>
            <a:b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</a:b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 teda predaj klientovi, ktorý si e-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nastaví sám (technicky zdatný klient)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Alebo partner vygeneruje a nastaví celý systém, klient si platí softvér z admin sekcie, partner mu fakturuje svoje služby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 mu ponúka svoje služby (SEO, PPC, iné)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Pri nastavení na mieru prechod na prenájom e-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shopu</a:t>
            </a: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Umožňuje aj veľkoobchod B2B (základ)</a:t>
            </a:r>
          </a:p>
          <a:p>
            <a:pPr>
              <a:lnSpc>
                <a:spcPct val="150000"/>
              </a:lnSpc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E5444A9D-A507-949B-5CBA-A96422B0612F}"/>
              </a:ext>
            </a:extLst>
          </p:cNvPr>
          <p:cNvSpPr txBox="1"/>
          <p:nvPr/>
        </p:nvSpPr>
        <p:spPr>
          <a:xfrm>
            <a:off x="6531554" y="2476907"/>
            <a:ext cx="5081132" cy="3381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Klientovi sa realizuje grafický návrh a implementácia grafiky do šablóny partnerom alebo WEBY GROUP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 klientov s e-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shopom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na mieru (grafika, alebo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programvanie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 klientov, ktorí budú potrebovať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feedy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, napojenia na ekonomické systémy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Rozšírené B2B (cenové ponuky, predajcovia)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Iné rozšírenia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55573C4A-3B10-0EA8-8C2B-3DDBB3135638}"/>
              </a:ext>
            </a:extLst>
          </p:cNvPr>
          <p:cNvSpPr txBox="1">
            <a:spLocks/>
          </p:cNvSpPr>
          <p:nvPr/>
        </p:nvSpPr>
        <p:spPr>
          <a:xfrm>
            <a:off x="642311" y="2158644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MATRIX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AAB423F9-293B-6492-DB19-08CDC5C871CC}"/>
              </a:ext>
            </a:extLst>
          </p:cNvPr>
          <p:cNvSpPr txBox="1">
            <a:spLocks/>
          </p:cNvSpPr>
          <p:nvPr/>
        </p:nvSpPr>
        <p:spPr>
          <a:xfrm>
            <a:off x="6529588" y="2158644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 ako licencia/prenájom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8DE88F5-23F5-6A32-FF37-4F1F09606B24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E575CDF-F0B9-0DAD-0B65-C766D0A38E47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714493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Samoobslužný systém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Matrix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5947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 bldLvl="2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>
            <a:extLst>
              <a:ext uri="{FF2B5EF4-FFF2-40B4-BE49-F238E27FC236}">
                <a16:creationId xmlns:a16="http://schemas.microsoft.com/office/drawing/2014/main" id="{E3621A99-2157-3A92-3D7C-65AC5975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1" y="677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B1E329BE-4284-48A8-7CF5-A9A28D802041}"/>
              </a:ext>
            </a:extLst>
          </p:cNvPr>
          <p:cNvSpPr txBox="1"/>
          <p:nvPr/>
        </p:nvSpPr>
        <p:spPr>
          <a:xfrm>
            <a:off x="640251" y="2476907"/>
            <a:ext cx="4595416" cy="4120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Najlacnejšie riešenie softvéru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iba v šablóne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Automatická bezplatná aktualizácia (výkonová aj aplikačná), vďaka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šablonovému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riešeniu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Klient sa rozhoduje kedykoľvek pre zmenu obdobia predplatenia, hradí ho priamo z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adminu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e-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shopu</a:t>
            </a: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Faktúra sa mu zasiela po úhrade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Nie sú možné nastavenia na mieru</a:t>
            </a:r>
          </a:p>
          <a:p>
            <a:pPr>
              <a:lnSpc>
                <a:spcPct val="150000"/>
              </a:lnSpc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E5444A9D-A507-949B-5CBA-A96422B0612F}"/>
              </a:ext>
            </a:extLst>
          </p:cNvPr>
          <p:cNvSpPr txBox="1"/>
          <p:nvPr/>
        </p:nvSpPr>
        <p:spPr>
          <a:xfrm>
            <a:off x="6531554" y="2476907"/>
            <a:ext cx="5081132" cy="22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E-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zakúpením licencie, alebo prenájom e-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shopu</a:t>
            </a: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Fakturuje sa vopred podľa rozsahu e-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shopu</a:t>
            </a: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Aplikačná časť aktualizácie je spoplatnená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Možné nastavenia na mieru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55573C4A-3B10-0EA8-8C2B-3DDBB3135638}"/>
              </a:ext>
            </a:extLst>
          </p:cNvPr>
          <p:cNvSpPr txBox="1">
            <a:spLocks/>
          </p:cNvSpPr>
          <p:nvPr/>
        </p:nvSpPr>
        <p:spPr>
          <a:xfrm>
            <a:off x="642311" y="2158644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MATRIX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AAB423F9-293B-6492-DB19-08CDC5C871CC}"/>
              </a:ext>
            </a:extLst>
          </p:cNvPr>
          <p:cNvSpPr txBox="1">
            <a:spLocks/>
          </p:cNvSpPr>
          <p:nvPr/>
        </p:nvSpPr>
        <p:spPr>
          <a:xfrm>
            <a:off x="6529588" y="2158644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 ako licencia/prenájom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8DE88F5-23F5-6A32-FF37-4F1F09606B24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E575CDF-F0B9-0DAD-0B65-C766D0A38E47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714493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Porovnanie riešení</a:t>
            </a:r>
          </a:p>
        </p:txBody>
      </p:sp>
    </p:spTree>
    <p:extLst>
      <p:ext uri="{BB962C8B-B14F-4D97-AF65-F5344CB8AC3E}">
        <p14:creationId xmlns:p14="http://schemas.microsoft.com/office/powerpoint/2010/main" val="233736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 bldLvl="2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8A3A4E6-1D07-1C9E-CAE1-28F9E2B47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7630" r="7725"/>
          <a:stretch/>
        </p:blipFill>
        <p:spPr>
          <a:xfrm>
            <a:off x="568191" y="391160"/>
            <a:ext cx="11198532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22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1C06414-0E2E-FD5D-DE58-9073F8A5C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6" t="17334" r="7291"/>
          <a:stretch/>
        </p:blipFill>
        <p:spPr>
          <a:xfrm>
            <a:off x="568191" y="391160"/>
            <a:ext cx="11198532" cy="606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83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AEC86ECB-51BE-F29A-F161-76363D6BA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1" t="17333" r="5417"/>
          <a:stretch/>
        </p:blipFill>
        <p:spPr>
          <a:xfrm>
            <a:off x="218871" y="391160"/>
            <a:ext cx="11737398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6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DD1BCFF5-6AF8-BFEE-9CBC-A8D61E75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37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703063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 webe partnera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4489367-CF72-6795-5CC9-773BAEC0B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40" y="1977811"/>
            <a:ext cx="8197520" cy="417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93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DD1BCFF5-6AF8-BFEE-9CBC-A8D61E75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38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CA119BC-66DF-FABF-E95C-4F5A9FC9B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942" y="1872734"/>
            <a:ext cx="7990115" cy="4277493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B061C99B-D1AC-0A2E-639B-F1AF7445BEFC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703063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 webe partnera</a:t>
            </a:r>
          </a:p>
        </p:txBody>
      </p:sp>
    </p:spTree>
    <p:extLst>
      <p:ext uri="{BB962C8B-B14F-4D97-AF65-F5344CB8AC3E}">
        <p14:creationId xmlns:p14="http://schemas.microsoft.com/office/powerpoint/2010/main" val="1934674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A09E0060-E55C-2CB0-7491-56005B37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92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Aktualizácia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FF2E6BBB-997B-48CF-8C9A-3A6B6B70E947}"/>
              </a:ext>
            </a:extLst>
          </p:cNvPr>
          <p:cNvSpPr txBox="1"/>
          <p:nvPr/>
        </p:nvSpPr>
        <p:spPr>
          <a:xfrm>
            <a:off x="579314" y="2358068"/>
            <a:ext cx="7493013" cy="13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Kontinuálny vývoj softvéru, jeho modulov a prepojení na tretie strany. Vývoj serverových aplikácií. Zvyčajne v rozsahu viac ako 1000 analytických a programátorských hodín pri každej aktualizácii. Súčasť pravidelného prevádzkového poplatku.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49419B78-9904-E1D0-327C-82AB7AC75E1C}"/>
              </a:ext>
            </a:extLst>
          </p:cNvPr>
          <p:cNvSpPr txBox="1"/>
          <p:nvPr/>
        </p:nvSpPr>
        <p:spPr>
          <a:xfrm>
            <a:off x="579314" y="1994958"/>
            <a:ext cx="618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Vývojová časť aktualizácie </a:t>
            </a:r>
            <a:endParaRPr lang="sk-SK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AE7CD7D-0574-737B-FCA2-3411FE4CD4DC}"/>
              </a:ext>
            </a:extLst>
          </p:cNvPr>
          <p:cNvSpPr txBox="1"/>
          <p:nvPr/>
        </p:nvSpPr>
        <p:spPr>
          <a:xfrm>
            <a:off x="630537" y="4136327"/>
            <a:ext cx="6182833" cy="167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Nasadenie aktualizácie na web klienta. Buď bez nutnosti individuálnych nastavení (bezplatná), alebo na mieru - vyžaduje zásah na každom webe (jednorazová platba podľa rozsahu). Klient je vždy upozornený emailom vopred o úpravách na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eshope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AB3E801-A33F-75A0-4F40-76372AF3C7CC}"/>
              </a:ext>
            </a:extLst>
          </p:cNvPr>
          <p:cNvSpPr txBox="1"/>
          <p:nvPr/>
        </p:nvSpPr>
        <p:spPr>
          <a:xfrm>
            <a:off x="595704" y="4104428"/>
            <a:ext cx="618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Aplikačná časť aktualizácie </a:t>
            </a:r>
            <a:endParaRPr lang="sk-SK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D4C14C2-24E0-3B80-7230-E9242B72F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61" y="1492447"/>
            <a:ext cx="3602994" cy="44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9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ok 47">
            <a:extLst>
              <a:ext uri="{FF2B5EF4-FFF2-40B4-BE49-F238E27FC236}">
                <a16:creationId xmlns:a16="http://schemas.microsoft.com/office/drawing/2014/main" id="{4137576C-9E00-DF3B-C3B4-62B3188C9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5" name="Nadpis 1">
            <a:extLst>
              <a:ext uri="{FF2B5EF4-FFF2-40B4-BE49-F238E27FC236}">
                <a16:creationId xmlns:a16="http://schemas.microsoft.com/office/drawing/2014/main" id="{2ED60287-B926-ABFC-7D81-B8B5F5803A80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93AD0CA5-F1C6-AB45-60D8-E1F3E0668A02}"/>
              </a:ext>
            </a:extLst>
          </p:cNvPr>
          <p:cNvSpPr/>
          <p:nvPr/>
        </p:nvSpPr>
        <p:spPr>
          <a:xfrm>
            <a:off x="3164007" y="2732448"/>
            <a:ext cx="1570070" cy="1265274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6" name="Nadpis 1">
            <a:extLst>
              <a:ext uri="{FF2B5EF4-FFF2-40B4-BE49-F238E27FC236}">
                <a16:creationId xmlns:a16="http://schemas.microsoft.com/office/drawing/2014/main" id="{C3846B32-36F2-156A-6CFE-7AC138CFEDC7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53E41B52-1152-6C8F-3622-A2AA066C0F05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Partnerstvo</a:t>
            </a:r>
          </a:p>
        </p:txBody>
      </p:sp>
      <p:sp>
        <p:nvSpPr>
          <p:cNvPr id="13" name="Šípka: obojsmerná vodorovná 12">
            <a:extLst>
              <a:ext uri="{FF2B5EF4-FFF2-40B4-BE49-F238E27FC236}">
                <a16:creationId xmlns:a16="http://schemas.microsoft.com/office/drawing/2014/main" id="{D7105A4A-B0F1-AE96-A525-944530F658B3}"/>
              </a:ext>
            </a:extLst>
          </p:cNvPr>
          <p:cNvSpPr/>
          <p:nvPr/>
        </p:nvSpPr>
        <p:spPr>
          <a:xfrm>
            <a:off x="5138375" y="3276492"/>
            <a:ext cx="1173881" cy="344357"/>
          </a:xfrm>
          <a:prstGeom prst="leftRightArrow">
            <a:avLst/>
          </a:prstGeom>
          <a:solidFill>
            <a:srgbClr val="FFBE7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36D88725-46AB-A05E-D40B-324F54CF62CF}"/>
              </a:ext>
            </a:extLst>
          </p:cNvPr>
          <p:cNvSpPr/>
          <p:nvPr/>
        </p:nvSpPr>
        <p:spPr>
          <a:xfrm>
            <a:off x="9431684" y="2005312"/>
            <a:ext cx="946681" cy="884150"/>
          </a:xfrm>
          <a:prstGeom prst="ellipse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D2B54E90-CAD5-276F-C9DF-BDD3F078B503}"/>
              </a:ext>
            </a:extLst>
          </p:cNvPr>
          <p:cNvSpPr txBox="1">
            <a:spLocks/>
          </p:cNvSpPr>
          <p:nvPr/>
        </p:nvSpPr>
        <p:spPr>
          <a:xfrm>
            <a:off x="8970201" y="2321712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20" name="Šípka: nahor 19">
            <a:extLst>
              <a:ext uri="{FF2B5EF4-FFF2-40B4-BE49-F238E27FC236}">
                <a16:creationId xmlns:a16="http://schemas.microsoft.com/office/drawing/2014/main" id="{496D672C-1FA1-A2A6-BBF6-7467F778622B}"/>
              </a:ext>
            </a:extLst>
          </p:cNvPr>
          <p:cNvSpPr/>
          <p:nvPr/>
        </p:nvSpPr>
        <p:spPr>
          <a:xfrm rot="17687407">
            <a:off x="9292124" y="3505876"/>
            <a:ext cx="218588" cy="522118"/>
          </a:xfrm>
          <a:prstGeom prst="up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EB9530A2-70CF-9F63-B0FE-FE039CFCE60D}"/>
              </a:ext>
            </a:extLst>
          </p:cNvPr>
          <p:cNvSpPr/>
          <p:nvPr/>
        </p:nvSpPr>
        <p:spPr>
          <a:xfrm>
            <a:off x="9804709" y="3780045"/>
            <a:ext cx="946681" cy="884150"/>
          </a:xfrm>
          <a:prstGeom prst="ellipse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4122D949-D78E-ED84-A6B1-7A78E58E54BA}"/>
              </a:ext>
            </a:extLst>
          </p:cNvPr>
          <p:cNvSpPr txBox="1">
            <a:spLocks/>
          </p:cNvSpPr>
          <p:nvPr/>
        </p:nvSpPr>
        <p:spPr>
          <a:xfrm>
            <a:off x="9343226" y="4096445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D31ED1D-9127-D47B-16E1-A5627A4468F9}"/>
              </a:ext>
            </a:extLst>
          </p:cNvPr>
          <p:cNvSpPr txBox="1"/>
          <p:nvPr/>
        </p:nvSpPr>
        <p:spPr>
          <a:xfrm>
            <a:off x="3710034" y="323009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Poppins Medium" panose="00000600000000000000" pitchFamily="2" charset="-18"/>
                <a:cs typeface="Poppins Medium" panose="00000600000000000000" pitchFamily="2" charset="-18"/>
              </a:rPr>
              <a:t>Vy</a:t>
            </a:r>
          </a:p>
        </p:txBody>
      </p:sp>
      <p:sp>
        <p:nvSpPr>
          <p:cNvPr id="4" name="Šípka: nahor 3">
            <a:extLst>
              <a:ext uri="{FF2B5EF4-FFF2-40B4-BE49-F238E27FC236}">
                <a16:creationId xmlns:a16="http://schemas.microsoft.com/office/drawing/2014/main" id="{15BAB905-95DF-C77D-2907-625C6C357776}"/>
              </a:ext>
            </a:extLst>
          </p:cNvPr>
          <p:cNvSpPr/>
          <p:nvPr/>
        </p:nvSpPr>
        <p:spPr>
          <a:xfrm rot="13985138">
            <a:off x="8939217" y="2670774"/>
            <a:ext cx="218588" cy="522118"/>
          </a:xfrm>
          <a:prstGeom prst="up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F9979EE8-CA92-BAF6-9FFC-EC40748E0924}"/>
              </a:ext>
            </a:extLst>
          </p:cNvPr>
          <p:cNvSpPr/>
          <p:nvPr/>
        </p:nvSpPr>
        <p:spPr>
          <a:xfrm>
            <a:off x="1258817" y="2066866"/>
            <a:ext cx="946681" cy="884150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EF0868E-71EE-EAB1-46BA-8905C36E1059}"/>
              </a:ext>
            </a:extLst>
          </p:cNvPr>
          <p:cNvSpPr txBox="1">
            <a:spLocks/>
          </p:cNvSpPr>
          <p:nvPr/>
        </p:nvSpPr>
        <p:spPr>
          <a:xfrm>
            <a:off x="797334" y="2383266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2A6C6F6-48B3-5D8B-DD32-97B4AA3D23FB}"/>
              </a:ext>
            </a:extLst>
          </p:cNvPr>
          <p:cNvSpPr/>
          <p:nvPr/>
        </p:nvSpPr>
        <p:spPr>
          <a:xfrm>
            <a:off x="1244032" y="3913879"/>
            <a:ext cx="946681" cy="884150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2E6E6546-4D98-DF95-EFF0-554C69EF0C36}"/>
              </a:ext>
            </a:extLst>
          </p:cNvPr>
          <p:cNvSpPr txBox="1">
            <a:spLocks/>
          </p:cNvSpPr>
          <p:nvPr/>
        </p:nvSpPr>
        <p:spPr>
          <a:xfrm>
            <a:off x="782549" y="4208245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12" name="Šípka: nahor 11">
            <a:extLst>
              <a:ext uri="{FF2B5EF4-FFF2-40B4-BE49-F238E27FC236}">
                <a16:creationId xmlns:a16="http://schemas.microsoft.com/office/drawing/2014/main" id="{A927C4ED-CF3C-75CA-C254-834F67359A1F}"/>
              </a:ext>
            </a:extLst>
          </p:cNvPr>
          <p:cNvSpPr/>
          <p:nvPr/>
        </p:nvSpPr>
        <p:spPr>
          <a:xfrm rot="3325251">
            <a:off x="2569452" y="3652819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ípka: nahor 13">
            <a:extLst>
              <a:ext uri="{FF2B5EF4-FFF2-40B4-BE49-F238E27FC236}">
                <a16:creationId xmlns:a16="http://schemas.microsoft.com/office/drawing/2014/main" id="{49A50348-E2C5-4795-F5BD-535FFD6A0347}"/>
              </a:ext>
            </a:extLst>
          </p:cNvPr>
          <p:cNvSpPr/>
          <p:nvPr/>
        </p:nvSpPr>
        <p:spPr>
          <a:xfrm rot="7151265">
            <a:off x="2610593" y="2626454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BF5A0547-721E-20E9-E0B1-24D60B611A6B}"/>
              </a:ext>
            </a:extLst>
          </p:cNvPr>
          <p:cNvSpPr/>
          <p:nvPr/>
        </p:nvSpPr>
        <p:spPr>
          <a:xfrm>
            <a:off x="6532564" y="2749133"/>
            <a:ext cx="2230915" cy="1265274"/>
          </a:xfrm>
          <a:prstGeom prst="ellipse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15F46B6-7A90-4365-2168-376CBA2D08AE}"/>
              </a:ext>
            </a:extLst>
          </p:cNvPr>
          <p:cNvSpPr txBox="1"/>
          <p:nvPr/>
        </p:nvSpPr>
        <p:spPr>
          <a:xfrm>
            <a:off x="6868318" y="4123369"/>
            <a:ext cx="2060179" cy="2130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Domény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Hosting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Eshopy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Webové stránky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rgbClr val="0070C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Linkbuilding</a:t>
            </a:r>
            <a:endParaRPr lang="sk-SK" dirty="0">
              <a:solidFill>
                <a:srgbClr val="0070C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5971C786-17ED-61CF-9C78-1CC12CFCE7FC}"/>
              </a:ext>
            </a:extLst>
          </p:cNvPr>
          <p:cNvSpPr txBox="1"/>
          <p:nvPr/>
        </p:nvSpPr>
        <p:spPr>
          <a:xfrm>
            <a:off x="3352292" y="4152027"/>
            <a:ext cx="2335674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SEO, PPC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Sociálne siete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Marketing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Tvorba webov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00B05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Iné ...</a:t>
            </a:r>
          </a:p>
          <a:p>
            <a:pPr>
              <a:lnSpc>
                <a:spcPct val="150000"/>
              </a:lnSpc>
            </a:pPr>
            <a:endParaRPr lang="sk-SK" dirty="0">
              <a:solidFill>
                <a:srgbClr val="00B050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EF8858C3-C95F-A04B-E179-1611C4995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53" y="3230094"/>
            <a:ext cx="1852285" cy="40055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B1B9D802-16F6-D24E-CFEF-B0A1D92A8399}"/>
              </a:ext>
            </a:extLst>
          </p:cNvPr>
          <p:cNvSpPr/>
          <p:nvPr/>
        </p:nvSpPr>
        <p:spPr>
          <a:xfrm>
            <a:off x="3096316" y="4096445"/>
            <a:ext cx="5994499" cy="225824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Šípka: nahor 23">
            <a:extLst>
              <a:ext uri="{FF2B5EF4-FFF2-40B4-BE49-F238E27FC236}">
                <a16:creationId xmlns:a16="http://schemas.microsoft.com/office/drawing/2014/main" id="{8A5062AB-A4F0-AE49-F556-4D78057BFE3B}"/>
              </a:ext>
            </a:extLst>
          </p:cNvPr>
          <p:cNvSpPr/>
          <p:nvPr/>
        </p:nvSpPr>
        <p:spPr>
          <a:xfrm rot="5400000">
            <a:off x="9242580" y="4073626"/>
            <a:ext cx="218588" cy="522118"/>
          </a:xfrm>
          <a:prstGeom prst="upArrow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7722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DD1BCFF5-6AF8-BFEE-9CBC-A8D61E75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40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Administrácia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0DE7139-5298-C2F6-5F2C-8100F82FFF2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EC8ED4D-AD57-9F4C-A76E-873E69F44D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7"/>
          <a:stretch/>
        </p:blipFill>
        <p:spPr>
          <a:xfrm>
            <a:off x="2091104" y="1708841"/>
            <a:ext cx="8416851" cy="440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82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CB5E51A3-A522-C7E5-683F-3095CA45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41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721A3C7-3A6C-1D2C-AB27-28854A366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876" y="0"/>
            <a:ext cx="12623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79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B5FDEACA-0115-F732-982B-9A431A50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42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4EBCD9E-8D13-83A5-EDA7-2736DEE55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6"/>
            <a:ext cx="12215496" cy="68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1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71F52591-E768-5D47-1F43-234EE8B8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43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39621B6-0B3A-21DB-3453-B3A0FF78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845" y="-21517"/>
            <a:ext cx="12317969" cy="69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5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0844DBF-1C78-75DD-15F7-DA125BDC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44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6C4E27F-EDB2-AA6C-4043-4B8442F69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448"/>
            <a:ext cx="12480047" cy="694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22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061F6150-08BF-A404-39A0-891E06AD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45</a:t>
            </a:fld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2208B2E-FBCD-A89A-D155-0E61F9FC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894" y="0"/>
            <a:ext cx="126058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D88A3C32-34B7-428A-C4F0-D7D64F9C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46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2FD0812-AB21-1E3C-B88C-5B7C0AF4D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85233" cy="69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71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3668E891-1E79-9BE9-F01D-0820D4C6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47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92546D7-9B5F-0F36-F43F-F0F98051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15" y="-28625"/>
            <a:ext cx="12207915" cy="69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0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E3FF8866-49C5-2FBB-464E-46FAEA70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48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A2EEA4A-A8A4-2002-1CB0-C0FF996EE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7" y="0"/>
            <a:ext cx="12022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44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2D662A02-3F25-2DC6-FFA4-78DEE9A5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49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3FAC72D-BD8A-CA2E-FECD-86B5B123F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2" y="0"/>
            <a:ext cx="1205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9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ok 47">
            <a:extLst>
              <a:ext uri="{FF2B5EF4-FFF2-40B4-BE49-F238E27FC236}">
                <a16:creationId xmlns:a16="http://schemas.microsoft.com/office/drawing/2014/main" id="{4137576C-9E00-DF3B-C3B4-62B3188C9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" y="-4642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7" name="Ovál 36">
            <a:extLst>
              <a:ext uri="{FF2B5EF4-FFF2-40B4-BE49-F238E27FC236}">
                <a16:creationId xmlns:a16="http://schemas.microsoft.com/office/drawing/2014/main" id="{82DF429C-99F0-47B7-A11D-5D9E5698C7EE}"/>
              </a:ext>
            </a:extLst>
          </p:cNvPr>
          <p:cNvSpPr/>
          <p:nvPr/>
        </p:nvSpPr>
        <p:spPr>
          <a:xfrm>
            <a:off x="8667282" y="2977851"/>
            <a:ext cx="1570070" cy="1265274"/>
          </a:xfrm>
          <a:prstGeom prst="ellipse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5" name="Nadpis 1">
            <a:extLst>
              <a:ext uri="{FF2B5EF4-FFF2-40B4-BE49-F238E27FC236}">
                <a16:creationId xmlns:a16="http://schemas.microsoft.com/office/drawing/2014/main" id="{2ED60287-B926-ABFC-7D81-B8B5F5803A80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66B914F2-5F8A-96FD-95DD-8EB49AA305D0}"/>
              </a:ext>
            </a:extLst>
          </p:cNvPr>
          <p:cNvSpPr/>
          <p:nvPr/>
        </p:nvSpPr>
        <p:spPr>
          <a:xfrm>
            <a:off x="7049213" y="1497917"/>
            <a:ext cx="1570070" cy="1265274"/>
          </a:xfrm>
          <a:prstGeom prst="ellipse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BCA1F4FC-2577-6E44-7090-08D09C63F274}"/>
              </a:ext>
            </a:extLst>
          </p:cNvPr>
          <p:cNvSpPr/>
          <p:nvPr/>
        </p:nvSpPr>
        <p:spPr>
          <a:xfrm>
            <a:off x="5753155" y="5275410"/>
            <a:ext cx="1570070" cy="1265274"/>
          </a:xfrm>
          <a:prstGeom prst="ellipse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C003E70B-77FE-963A-AFBF-057591D3A944}"/>
              </a:ext>
            </a:extLst>
          </p:cNvPr>
          <p:cNvSpPr/>
          <p:nvPr/>
        </p:nvSpPr>
        <p:spPr>
          <a:xfrm>
            <a:off x="4948907" y="1394460"/>
            <a:ext cx="1570070" cy="1265274"/>
          </a:xfrm>
          <a:prstGeom prst="ellipse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EE9F8B95-3E44-2FA7-3423-1BE28CF15D4A}"/>
              </a:ext>
            </a:extLst>
          </p:cNvPr>
          <p:cNvSpPr/>
          <p:nvPr/>
        </p:nvSpPr>
        <p:spPr>
          <a:xfrm>
            <a:off x="7925042" y="4797196"/>
            <a:ext cx="1570070" cy="1265274"/>
          </a:xfrm>
          <a:prstGeom prst="ellipse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22C0EDA-8E84-C01D-2E43-0ACAB5802C91}"/>
              </a:ext>
            </a:extLst>
          </p:cNvPr>
          <p:cNvGrpSpPr/>
          <p:nvPr/>
        </p:nvGrpSpPr>
        <p:grpSpPr>
          <a:xfrm>
            <a:off x="3302065" y="4797196"/>
            <a:ext cx="1852284" cy="1265274"/>
            <a:chOff x="5487157" y="3969038"/>
            <a:chExt cx="1852284" cy="1265274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2F1B5373-70FF-5218-E375-0B438CA25622}"/>
                </a:ext>
              </a:extLst>
            </p:cNvPr>
            <p:cNvSpPr/>
            <p:nvPr/>
          </p:nvSpPr>
          <p:spPr>
            <a:xfrm>
              <a:off x="5628264" y="3969038"/>
              <a:ext cx="1570070" cy="1265274"/>
            </a:xfrm>
            <a:prstGeom prst="ellipse">
              <a:avLst/>
            </a:prstGeom>
            <a:solidFill>
              <a:srgbClr val="C5D6D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2" name="Nadpis 1">
              <a:extLst>
                <a:ext uri="{FF2B5EF4-FFF2-40B4-BE49-F238E27FC236}">
                  <a16:creationId xmlns:a16="http://schemas.microsoft.com/office/drawing/2014/main" id="{6B1C6B30-BEC1-F812-EE08-A9A0BEFFDE23}"/>
                </a:ext>
              </a:extLst>
            </p:cNvPr>
            <p:cNvSpPr txBox="1">
              <a:spLocks/>
            </p:cNvSpPr>
            <p:nvPr/>
          </p:nvSpPr>
          <p:spPr>
            <a:xfrm>
              <a:off x="5487157" y="4370459"/>
              <a:ext cx="1852284" cy="238240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endParaRPr>
            </a:p>
          </p:txBody>
        </p:sp>
      </p:grpSp>
      <p:sp>
        <p:nvSpPr>
          <p:cNvPr id="46" name="Nadpis 1">
            <a:extLst>
              <a:ext uri="{FF2B5EF4-FFF2-40B4-BE49-F238E27FC236}">
                <a16:creationId xmlns:a16="http://schemas.microsoft.com/office/drawing/2014/main" id="{C3846B32-36F2-156A-6CFE-7AC138CFEDC7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53E41B52-1152-6C8F-3622-A2AA066C0F05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Partnerstvo</a:t>
            </a:r>
          </a:p>
        </p:txBody>
      </p:sp>
      <p:sp>
        <p:nvSpPr>
          <p:cNvPr id="18" name="Šípka: nahor 17">
            <a:extLst>
              <a:ext uri="{FF2B5EF4-FFF2-40B4-BE49-F238E27FC236}">
                <a16:creationId xmlns:a16="http://schemas.microsoft.com/office/drawing/2014/main" id="{FF596CCC-2C11-1A28-2837-B1C329EE8510}"/>
              </a:ext>
            </a:extLst>
          </p:cNvPr>
          <p:cNvSpPr/>
          <p:nvPr/>
        </p:nvSpPr>
        <p:spPr>
          <a:xfrm rot="3308322">
            <a:off x="4590952" y="2442571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ABA8B406-0D8C-70A2-682A-9257FD8E7A3E}"/>
              </a:ext>
            </a:extLst>
          </p:cNvPr>
          <p:cNvSpPr txBox="1">
            <a:spLocks/>
          </p:cNvSpPr>
          <p:nvPr/>
        </p:nvSpPr>
        <p:spPr>
          <a:xfrm>
            <a:off x="4877326" y="1882462"/>
            <a:ext cx="1852284" cy="238240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 A</a:t>
            </a: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FDD84A3A-E731-A9E8-F039-CDE1646042AB}"/>
              </a:ext>
            </a:extLst>
          </p:cNvPr>
          <p:cNvSpPr txBox="1">
            <a:spLocks/>
          </p:cNvSpPr>
          <p:nvPr/>
        </p:nvSpPr>
        <p:spPr>
          <a:xfrm>
            <a:off x="6908106" y="1979972"/>
            <a:ext cx="1852284" cy="238240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 B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9003C5DD-CAE6-F246-7379-5EC8E94FB0C5}"/>
              </a:ext>
            </a:extLst>
          </p:cNvPr>
          <p:cNvSpPr txBox="1">
            <a:spLocks/>
          </p:cNvSpPr>
          <p:nvPr/>
        </p:nvSpPr>
        <p:spPr>
          <a:xfrm>
            <a:off x="7805969" y="5284801"/>
            <a:ext cx="1852284" cy="238240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 D</a:t>
            </a:r>
          </a:p>
        </p:txBody>
      </p:sp>
      <p:sp>
        <p:nvSpPr>
          <p:cNvPr id="32" name="Nadpis 1">
            <a:extLst>
              <a:ext uri="{FF2B5EF4-FFF2-40B4-BE49-F238E27FC236}">
                <a16:creationId xmlns:a16="http://schemas.microsoft.com/office/drawing/2014/main" id="{501B27C7-67B6-651B-1469-D2F9A78392C4}"/>
              </a:ext>
            </a:extLst>
          </p:cNvPr>
          <p:cNvSpPr txBox="1">
            <a:spLocks/>
          </p:cNvSpPr>
          <p:nvPr/>
        </p:nvSpPr>
        <p:spPr>
          <a:xfrm>
            <a:off x="5612048" y="5766893"/>
            <a:ext cx="1852284" cy="238240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 E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5F9F2B2D-CA63-D5F2-7B25-EAAF0BCD9C69}"/>
              </a:ext>
            </a:extLst>
          </p:cNvPr>
          <p:cNvSpPr txBox="1">
            <a:spLocks/>
          </p:cNvSpPr>
          <p:nvPr/>
        </p:nvSpPr>
        <p:spPr>
          <a:xfrm>
            <a:off x="3303828" y="5310713"/>
            <a:ext cx="1852284" cy="238240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 F</a:t>
            </a:r>
          </a:p>
        </p:txBody>
      </p:sp>
      <p:sp>
        <p:nvSpPr>
          <p:cNvPr id="58" name="Šípka: obojsmerná vodorovná 57">
            <a:extLst>
              <a:ext uri="{FF2B5EF4-FFF2-40B4-BE49-F238E27FC236}">
                <a16:creationId xmlns:a16="http://schemas.microsoft.com/office/drawing/2014/main" id="{77BE79B3-DDBD-AB74-A0E4-BB4AC7E1D6B6}"/>
              </a:ext>
            </a:extLst>
          </p:cNvPr>
          <p:cNvSpPr/>
          <p:nvPr/>
        </p:nvSpPr>
        <p:spPr>
          <a:xfrm rot="842004">
            <a:off x="4671529" y="3701362"/>
            <a:ext cx="905527" cy="235737"/>
          </a:xfrm>
          <a:prstGeom prst="leftRight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9" name="Šípka: obojsmerná vodorovná 58">
            <a:extLst>
              <a:ext uri="{FF2B5EF4-FFF2-40B4-BE49-F238E27FC236}">
                <a16:creationId xmlns:a16="http://schemas.microsoft.com/office/drawing/2014/main" id="{F5210835-8E6E-5014-F491-E0027F5A2EFC}"/>
              </a:ext>
            </a:extLst>
          </p:cNvPr>
          <p:cNvSpPr/>
          <p:nvPr/>
        </p:nvSpPr>
        <p:spPr>
          <a:xfrm rot="19019672">
            <a:off x="4789507" y="4429107"/>
            <a:ext cx="905527" cy="263641"/>
          </a:xfrm>
          <a:prstGeom prst="leftRight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0242D17C-7C71-86EA-239F-F2DE94C39E1C}"/>
              </a:ext>
            </a:extLst>
          </p:cNvPr>
          <p:cNvSpPr/>
          <p:nvPr/>
        </p:nvSpPr>
        <p:spPr>
          <a:xfrm>
            <a:off x="5790002" y="3301035"/>
            <a:ext cx="2230915" cy="1265274"/>
          </a:xfrm>
          <a:prstGeom prst="ellipse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D8BE3247-5382-806C-F1B1-F29C84D8F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19" y="3772305"/>
            <a:ext cx="1577368" cy="341105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BD7EC675-E26B-70E5-B232-D06C726A7B6E}"/>
              </a:ext>
            </a:extLst>
          </p:cNvPr>
          <p:cNvSpPr txBox="1">
            <a:spLocks/>
          </p:cNvSpPr>
          <p:nvPr/>
        </p:nvSpPr>
        <p:spPr>
          <a:xfrm>
            <a:off x="8539650" y="3477773"/>
            <a:ext cx="1852284" cy="238240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 C</a:t>
            </a:r>
          </a:p>
        </p:txBody>
      </p:sp>
      <p:sp>
        <p:nvSpPr>
          <p:cNvPr id="9" name="Šípka: obojsmerná vodorovná 8">
            <a:extLst>
              <a:ext uri="{FF2B5EF4-FFF2-40B4-BE49-F238E27FC236}">
                <a16:creationId xmlns:a16="http://schemas.microsoft.com/office/drawing/2014/main" id="{D732D72E-EDC6-DD68-FB88-C87F7A13DF6F}"/>
              </a:ext>
            </a:extLst>
          </p:cNvPr>
          <p:cNvSpPr/>
          <p:nvPr/>
        </p:nvSpPr>
        <p:spPr>
          <a:xfrm rot="4054628">
            <a:off x="5893303" y="2874404"/>
            <a:ext cx="623104" cy="240440"/>
          </a:xfrm>
          <a:prstGeom prst="leftRight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Šípka: obojsmerná vodorovná 14">
            <a:extLst>
              <a:ext uri="{FF2B5EF4-FFF2-40B4-BE49-F238E27FC236}">
                <a16:creationId xmlns:a16="http://schemas.microsoft.com/office/drawing/2014/main" id="{3D43BCF4-3277-169D-B01C-C367013A18B7}"/>
              </a:ext>
            </a:extLst>
          </p:cNvPr>
          <p:cNvSpPr/>
          <p:nvPr/>
        </p:nvSpPr>
        <p:spPr>
          <a:xfrm rot="6571545">
            <a:off x="7081562" y="2883006"/>
            <a:ext cx="623104" cy="240440"/>
          </a:xfrm>
          <a:prstGeom prst="leftRightArrow">
            <a:avLst/>
          </a:prstGeom>
          <a:solidFill>
            <a:srgbClr val="1A87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Šípka: nahor 18">
            <a:extLst>
              <a:ext uri="{FF2B5EF4-FFF2-40B4-BE49-F238E27FC236}">
                <a16:creationId xmlns:a16="http://schemas.microsoft.com/office/drawing/2014/main" id="{855B369F-27E8-EBE2-D08A-1C7F5B24FEB1}"/>
              </a:ext>
            </a:extLst>
          </p:cNvPr>
          <p:cNvSpPr/>
          <p:nvPr/>
        </p:nvSpPr>
        <p:spPr>
          <a:xfrm rot="9918009">
            <a:off x="3909832" y="4225422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Šípka: nahor 19">
            <a:extLst>
              <a:ext uri="{FF2B5EF4-FFF2-40B4-BE49-F238E27FC236}">
                <a16:creationId xmlns:a16="http://schemas.microsoft.com/office/drawing/2014/main" id="{8C923208-41F1-FBEC-68B8-F227F9B98E39}"/>
              </a:ext>
            </a:extLst>
          </p:cNvPr>
          <p:cNvSpPr/>
          <p:nvPr/>
        </p:nvSpPr>
        <p:spPr>
          <a:xfrm rot="14049933">
            <a:off x="4743352" y="2594971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833112E4-D3B6-9627-B151-49FF2D399BD6}"/>
              </a:ext>
            </a:extLst>
          </p:cNvPr>
          <p:cNvSpPr/>
          <p:nvPr/>
        </p:nvSpPr>
        <p:spPr>
          <a:xfrm>
            <a:off x="3164007" y="2732448"/>
            <a:ext cx="1570070" cy="1265274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2A7DECFA-D630-F17E-ADC2-CC04C4F0813A}"/>
              </a:ext>
            </a:extLst>
          </p:cNvPr>
          <p:cNvSpPr txBox="1"/>
          <p:nvPr/>
        </p:nvSpPr>
        <p:spPr>
          <a:xfrm>
            <a:off x="3710034" y="323009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Poppins Medium" panose="00000600000000000000" pitchFamily="2" charset="-18"/>
                <a:cs typeface="Poppins Medium" panose="00000600000000000000" pitchFamily="2" charset="-18"/>
              </a:rPr>
              <a:t>Vy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E2720D2-8DAA-3BA9-9CF5-EBD07E6062C2}"/>
              </a:ext>
            </a:extLst>
          </p:cNvPr>
          <p:cNvSpPr/>
          <p:nvPr/>
        </p:nvSpPr>
        <p:spPr>
          <a:xfrm>
            <a:off x="1258817" y="2066866"/>
            <a:ext cx="946681" cy="884150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759B333C-0C41-3708-83BC-1035618565AD}"/>
              </a:ext>
            </a:extLst>
          </p:cNvPr>
          <p:cNvSpPr txBox="1">
            <a:spLocks/>
          </p:cNvSpPr>
          <p:nvPr/>
        </p:nvSpPr>
        <p:spPr>
          <a:xfrm>
            <a:off x="797334" y="2383266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AD296B58-202F-B59A-9E47-DDB8FE050128}"/>
              </a:ext>
            </a:extLst>
          </p:cNvPr>
          <p:cNvSpPr/>
          <p:nvPr/>
        </p:nvSpPr>
        <p:spPr>
          <a:xfrm>
            <a:off x="1244032" y="3913879"/>
            <a:ext cx="946681" cy="884150"/>
          </a:xfrm>
          <a:prstGeom prst="ellipse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3877285B-D3EB-5C58-E34D-E948138557CC}"/>
              </a:ext>
            </a:extLst>
          </p:cNvPr>
          <p:cNvSpPr txBox="1">
            <a:spLocks/>
          </p:cNvSpPr>
          <p:nvPr/>
        </p:nvSpPr>
        <p:spPr>
          <a:xfrm>
            <a:off x="782549" y="4208245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</a:t>
            </a:r>
          </a:p>
        </p:txBody>
      </p:sp>
      <p:sp>
        <p:nvSpPr>
          <p:cNvPr id="33" name="Šípka: nahor 32">
            <a:extLst>
              <a:ext uri="{FF2B5EF4-FFF2-40B4-BE49-F238E27FC236}">
                <a16:creationId xmlns:a16="http://schemas.microsoft.com/office/drawing/2014/main" id="{16691A63-1798-8CD9-B24D-566DEB47E281}"/>
              </a:ext>
            </a:extLst>
          </p:cNvPr>
          <p:cNvSpPr/>
          <p:nvPr/>
        </p:nvSpPr>
        <p:spPr>
          <a:xfrm rot="3325251">
            <a:off x="2569452" y="3652819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Šípka: nahor 35">
            <a:extLst>
              <a:ext uri="{FF2B5EF4-FFF2-40B4-BE49-F238E27FC236}">
                <a16:creationId xmlns:a16="http://schemas.microsoft.com/office/drawing/2014/main" id="{9EA78399-8226-7191-DE79-5B890EB6119D}"/>
              </a:ext>
            </a:extLst>
          </p:cNvPr>
          <p:cNvSpPr/>
          <p:nvPr/>
        </p:nvSpPr>
        <p:spPr>
          <a:xfrm rot="7151265">
            <a:off x="2610593" y="2626454"/>
            <a:ext cx="218588" cy="522118"/>
          </a:xfrm>
          <a:prstGeom prst="upArrow">
            <a:avLst/>
          </a:prstGeom>
          <a:solidFill>
            <a:srgbClr val="24BF7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01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2" grpId="0" animBg="1"/>
      <p:bldP spid="53" grpId="0" animBg="1"/>
      <p:bldP spid="61" grpId="0" animBg="1"/>
      <p:bldP spid="18" grpId="0" animBg="1"/>
      <p:bldP spid="26" grpId="0"/>
      <p:bldP spid="28" grpId="0"/>
      <p:bldP spid="31" grpId="0"/>
      <p:bldP spid="32" grpId="0"/>
      <p:bldP spid="34" grpId="0"/>
      <p:bldP spid="59" grpId="0" animBg="1"/>
      <p:bldP spid="8" grpId="0"/>
      <p:bldP spid="9" grpId="0" animBg="1"/>
      <p:bldP spid="15" grpId="0" animBg="1"/>
      <p:bldP spid="19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7C796FF-DFD3-7D5D-2CFA-C985D45C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50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BD4D555-479A-B609-B938-2B5D427CA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81"/>
            <a:ext cx="12192000" cy="682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5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302F205-8FCA-4E43-BC75-4587BBBD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7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7755A7-9A9E-46F9-A2BA-973567C2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E3C244F-7D05-4AC1-978C-2FC6C7B554B7}"/>
              </a:ext>
            </a:extLst>
          </p:cNvPr>
          <p:cNvSpPr txBox="1">
            <a:spLocks/>
          </p:cNvSpPr>
          <p:nvPr/>
        </p:nvSpPr>
        <p:spPr>
          <a:xfrm>
            <a:off x="3050176" y="3070711"/>
            <a:ext cx="6091646" cy="629723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HOSTING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37BB7E6-5312-4B53-939D-D5F089A94AAF}"/>
              </a:ext>
            </a:extLst>
          </p:cNvPr>
          <p:cNvSpPr/>
          <p:nvPr/>
        </p:nvSpPr>
        <p:spPr>
          <a:xfrm>
            <a:off x="2203268" y="2799277"/>
            <a:ext cx="7785463" cy="1008000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477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7998CF79-FDD7-0577-258A-2CF4B34D39D6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DE2B758-A7BC-A509-9D00-2C640D57739F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 err="1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hosting</a:t>
            </a:r>
            <a:endParaRPr lang="sk-SK" sz="7000" b="1" dirty="0">
              <a:solidFill>
                <a:srgbClr val="ECF5F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26C5F8F1-BBA9-FCFE-5782-BF3F60EAD4D8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Divízia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Webyhosting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D9ED2E1-B725-8616-B0AD-B74F071E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355" y="1937933"/>
            <a:ext cx="7519389" cy="42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5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>
            <a:extLst>
              <a:ext uri="{FF2B5EF4-FFF2-40B4-BE49-F238E27FC236}">
                <a16:creationId xmlns:a16="http://schemas.microsoft.com/office/drawing/2014/main" id="{95E9A527-9FCD-DE4B-BF42-1F24C8F786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7998CF79-FDD7-0577-258A-2CF4B34D39D6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12D048D-FCFC-14DB-3A3B-B2FAD70B186D}"/>
              </a:ext>
            </a:extLst>
          </p:cNvPr>
          <p:cNvSpPr txBox="1"/>
          <p:nvPr/>
        </p:nvSpPr>
        <p:spPr>
          <a:xfrm>
            <a:off x="899137" y="2427115"/>
            <a:ext cx="10713549" cy="328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Spoľahlivé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hostingové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služby na serveroch prepojených v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cloude</a:t>
            </a:r>
            <a:endParaRPr lang="sk-SK" sz="20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Viac domén v jednom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hostingu</a:t>
            </a:r>
            <a:endParaRPr lang="sk-SK" sz="20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Klientska kancelária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Setup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pre správu emailov, domén a priestoru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Klientsky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webmail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,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anispamová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a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anitivírová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ochrana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Kybernetická bezpečnosť, stabilita, dohľad a aktualizácia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Zálohovanie dát každých 24 hodín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Nadštandardný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hotline</a:t>
            </a:r>
            <a:endParaRPr lang="sk-SK" sz="20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65282EBC-44C4-8122-7EA8-65F23D0F16FC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 err="1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hosting</a:t>
            </a:r>
            <a:endParaRPr lang="sk-SK" sz="7000" b="1" dirty="0">
              <a:solidFill>
                <a:srgbClr val="ECF5F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E4A25B49-7153-534F-50CD-0AD337FCDF8D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Divízia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Webyhosting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7203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44807"/>
            <a:ext cx="1908192" cy="412646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5282EBC-44C4-8122-7EA8-65F23D0F16FC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 err="1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hosting</a:t>
            </a:r>
            <a:endParaRPr lang="sk-SK" sz="7000" b="1" dirty="0">
              <a:solidFill>
                <a:srgbClr val="ECF5F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E4A25B49-7153-534F-50CD-0AD337FCDF8D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625507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Klientská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admin správa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B5D6DE4-F363-599A-FD22-4592CC52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03" y="1830356"/>
            <a:ext cx="8476393" cy="47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302F205-8FCA-4E43-BC75-4587BBBD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7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7755A7-9A9E-46F9-A2BA-973567C2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E3C244F-7D05-4AC1-978C-2FC6C7B554B7}"/>
              </a:ext>
            </a:extLst>
          </p:cNvPr>
          <p:cNvSpPr txBox="1">
            <a:spLocks/>
          </p:cNvSpPr>
          <p:nvPr/>
        </p:nvSpPr>
        <p:spPr>
          <a:xfrm>
            <a:off x="3050176" y="3070711"/>
            <a:ext cx="6091646" cy="629723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DOMÉNY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37BB7E6-5312-4B53-939D-D5F089A94AAF}"/>
              </a:ext>
            </a:extLst>
          </p:cNvPr>
          <p:cNvSpPr/>
          <p:nvPr/>
        </p:nvSpPr>
        <p:spPr>
          <a:xfrm>
            <a:off x="2203268" y="2799277"/>
            <a:ext cx="7785463" cy="1008000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484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>
            <a:extLst>
              <a:ext uri="{FF2B5EF4-FFF2-40B4-BE49-F238E27FC236}">
                <a16:creationId xmlns:a16="http://schemas.microsoft.com/office/drawing/2014/main" id="{111CDB20-F141-02C5-A7AA-EBD53C37D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56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domény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Divízia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Webydoména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7998CF79-FDD7-0577-258A-2CF4B34D39D6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156EFA3-18DA-EAEA-6EEB-1B647DBD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076" y="1931951"/>
            <a:ext cx="7292898" cy="40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3504B4BC-1396-634F-08AF-24EF6A366F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57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domény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Divízia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Webydoména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7998CF79-FDD7-0577-258A-2CF4B34D39D6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12D048D-FCFC-14DB-3A3B-B2FAD70B186D}"/>
              </a:ext>
            </a:extLst>
          </p:cNvPr>
          <p:cNvSpPr txBox="1"/>
          <p:nvPr/>
        </p:nvSpPr>
        <p:spPr>
          <a:xfrm>
            <a:off x="579314" y="2406417"/>
            <a:ext cx="10713549" cy="235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Celkom spravujeme viac ako </a:t>
            </a: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4 500 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domén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Viac ako </a:t>
            </a: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3 300 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sk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domén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Viac ako </a:t>
            </a: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600 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eu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domén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Registrujeme všetky typy domén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Domény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sk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registrujeme v cenovej akcii aj na viac rokov</a:t>
            </a:r>
          </a:p>
        </p:txBody>
      </p:sp>
    </p:spTree>
    <p:extLst>
      <p:ext uri="{BB962C8B-B14F-4D97-AF65-F5344CB8AC3E}">
        <p14:creationId xmlns:p14="http://schemas.microsoft.com/office/powerpoint/2010/main" val="28513531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302F205-8FCA-4E43-BC75-4587BBBD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7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58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7755A7-9A9E-46F9-A2BA-973567C2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E3C244F-7D05-4AC1-978C-2FC6C7B554B7}"/>
              </a:ext>
            </a:extLst>
          </p:cNvPr>
          <p:cNvSpPr txBox="1">
            <a:spLocks/>
          </p:cNvSpPr>
          <p:nvPr/>
        </p:nvSpPr>
        <p:spPr>
          <a:xfrm>
            <a:off x="3050176" y="3070711"/>
            <a:ext cx="6091646" cy="629723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REKLAMA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37BB7E6-5312-4B53-939D-D5F089A94AAF}"/>
              </a:ext>
            </a:extLst>
          </p:cNvPr>
          <p:cNvSpPr/>
          <p:nvPr/>
        </p:nvSpPr>
        <p:spPr>
          <a:xfrm>
            <a:off x="2203268" y="2799277"/>
            <a:ext cx="7785463" cy="1008000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712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185BC674-6676-8426-2C5C-BDB4F5E1B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7999"/>
          </a:xfrm>
          <a:prstGeom prst="rect">
            <a:avLst/>
          </a:prstGeom>
        </p:spPr>
      </p:pic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C6EB7AC5-DA41-4645-BCBB-4F6AD6E27019}"/>
              </a:ext>
            </a:extLst>
          </p:cNvPr>
          <p:cNvCxnSpPr>
            <a:cxnSpLocks/>
          </p:cNvCxnSpPr>
          <p:nvPr/>
        </p:nvCxnSpPr>
        <p:spPr>
          <a:xfrm flipV="1">
            <a:off x="11423469" y="6764974"/>
            <a:ext cx="0" cy="1343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lokTextu 4">
            <a:extLst>
              <a:ext uri="{FF2B5EF4-FFF2-40B4-BE49-F238E27FC236}">
                <a16:creationId xmlns:a16="http://schemas.microsoft.com/office/drawing/2014/main" id="{C5E9770D-476F-4714-BA80-690E8A8FE969}"/>
              </a:ext>
            </a:extLst>
          </p:cNvPr>
          <p:cNvSpPr txBox="1"/>
          <p:nvPr/>
        </p:nvSpPr>
        <p:spPr>
          <a:xfrm>
            <a:off x="8442960" y="555752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Pauza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D0E9780E-9D60-FB14-C99F-C8B52962B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7B0D9CFC-F22F-6ABF-9952-A68016ACE983}"/>
              </a:ext>
            </a:extLst>
          </p:cNvPr>
          <p:cNvSpPr txBox="1"/>
          <p:nvPr/>
        </p:nvSpPr>
        <p:spPr>
          <a:xfrm>
            <a:off x="556591" y="288642"/>
            <a:ext cx="46764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b="1" dirty="0">
                <a:solidFill>
                  <a:srgbClr val="ECF5F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reklama</a:t>
            </a: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C80E424-19E4-2DE0-A642-404AD9A4F50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Riešenia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4F0B838E-2919-1F13-B41A-DAC4F5392B0B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F22D575-6D37-C9DF-CBA5-5938457EB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343" y="1927772"/>
            <a:ext cx="7951906" cy="3814414"/>
          </a:xfrm>
          <a:prstGeom prst="rect">
            <a:avLst/>
          </a:prstGeom>
        </p:spPr>
      </p:pic>
      <p:sp>
        <p:nvSpPr>
          <p:cNvPr id="25" name="Zástupný objekt pre číslo snímky 1">
            <a:extLst>
              <a:ext uri="{FF2B5EF4-FFF2-40B4-BE49-F238E27FC236}">
                <a16:creationId xmlns:a16="http://schemas.microsoft.com/office/drawing/2014/main" id="{477E4472-2049-CD59-3849-3857C8E5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26" name="Rovná spojnica 25">
            <a:extLst>
              <a:ext uri="{FF2B5EF4-FFF2-40B4-BE49-F238E27FC236}">
                <a16:creationId xmlns:a16="http://schemas.microsoft.com/office/drawing/2014/main" id="{DFC69CFC-658B-D99D-9CD7-A5DD19ACA515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5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>
            <a:extLst>
              <a:ext uri="{FF2B5EF4-FFF2-40B4-BE49-F238E27FC236}">
                <a16:creationId xmlns:a16="http://schemas.microsoft.com/office/drawing/2014/main" id="{E3621A99-2157-3A92-3D7C-65AC5975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Výhody partnerstva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C14081C6-2DEC-85B9-B151-984A4C6A9A46}"/>
              </a:ext>
            </a:extLst>
          </p:cNvPr>
          <p:cNvSpPr txBox="1"/>
          <p:nvPr/>
        </p:nvSpPr>
        <p:spPr>
          <a:xfrm>
            <a:off x="709921" y="2529708"/>
            <a:ext cx="5090804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Viac služieb pod jednou strechou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Pridaná hodnota služieb o výhody partnera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Úspora času klienta pri hľadaní riešení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Úspora času /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do niekoľkých dní/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Sloboda výberu,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na prenájom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Úspora času, financií, menšia chybovosť s napojením na ekonomické softvéry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Zákonné náležitosti bez nutnosti sledovania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04F61BCD-BD8D-0DCB-1E34-65D4BFC72086}"/>
              </a:ext>
            </a:extLst>
          </p:cNvPr>
          <p:cNvSpPr txBox="1"/>
          <p:nvPr/>
        </p:nvSpPr>
        <p:spPr>
          <a:xfrm>
            <a:off x="1002654" y="2064836"/>
            <a:ext cx="2826396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 našich klientov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CF86D7A9-6553-0082-E7B5-05346B44FCD0}"/>
              </a:ext>
            </a:extLst>
          </p:cNvPr>
          <p:cNvSpPr txBox="1"/>
          <p:nvPr/>
        </p:nvSpPr>
        <p:spPr>
          <a:xfrm>
            <a:off x="6592713" y="2061118"/>
            <a:ext cx="3637137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 </a:t>
            </a: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v</a:t>
            </a:r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ás ako partnera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B158A571-6248-5918-BFF4-FBDE60993F05}"/>
              </a:ext>
            </a:extLst>
          </p:cNvPr>
          <p:cNvSpPr txBox="1"/>
          <p:nvPr/>
        </p:nvSpPr>
        <p:spPr>
          <a:xfrm>
            <a:off x="6284408" y="2533630"/>
            <a:ext cx="5196863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Udržanie klienta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Zvyšovanie obratu bez zvyšovania nákladov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Sloboda výberu služieb, širšie portfólio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Modulárnosť služieb, úrovne realizácie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Úspora času a ľudí na vývoji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eshopového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riešenia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Vyššia konkurencieschopnosť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Viac času na vlastnú špecializáciu</a:t>
            </a:r>
          </a:p>
        </p:txBody>
      </p:sp>
    </p:spTree>
    <p:extLst>
      <p:ext uri="{BB962C8B-B14F-4D97-AF65-F5344CB8AC3E}">
        <p14:creationId xmlns:p14="http://schemas.microsoft.com/office/powerpoint/2010/main" val="31959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 build="p"/>
      <p:bldP spid="14" grpId="0"/>
      <p:bldP spid="15" grpId="0"/>
      <p:bldP spid="1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ok 38">
            <a:extLst>
              <a:ext uri="{FF2B5EF4-FFF2-40B4-BE49-F238E27FC236}">
                <a16:creationId xmlns:a16="http://schemas.microsoft.com/office/drawing/2014/main" id="{664EDE2E-BD49-F321-B684-F4675D191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C6EB7AC5-DA41-4645-BCBB-4F6AD6E27019}"/>
              </a:ext>
            </a:extLst>
          </p:cNvPr>
          <p:cNvCxnSpPr>
            <a:cxnSpLocks/>
          </p:cNvCxnSpPr>
          <p:nvPr/>
        </p:nvCxnSpPr>
        <p:spPr>
          <a:xfrm flipV="1">
            <a:off x="11423469" y="6764974"/>
            <a:ext cx="0" cy="1343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>
            <a:extLst>
              <a:ext uri="{FF2B5EF4-FFF2-40B4-BE49-F238E27FC236}">
                <a16:creationId xmlns:a16="http://schemas.microsoft.com/office/drawing/2014/main" id="{92980F59-7317-43F7-8F21-D6F5CB5C7531}"/>
              </a:ext>
            </a:extLst>
          </p:cNvPr>
          <p:cNvSpPr txBox="1"/>
          <p:nvPr/>
        </p:nvSpPr>
        <p:spPr>
          <a:xfrm>
            <a:off x="1454728" y="2543505"/>
            <a:ext cx="2688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Spätné odkazy 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z autoritatívnych domén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A55666DE-56E6-4ED7-B5A0-159EFBF5BFD5}"/>
              </a:ext>
            </a:extLst>
          </p:cNvPr>
          <p:cNvSpPr txBox="1"/>
          <p:nvPr/>
        </p:nvSpPr>
        <p:spPr>
          <a:xfrm>
            <a:off x="1454728" y="3432028"/>
            <a:ext cx="2746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Kontinuálnosť budovania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obsahu od 2001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0D44659E-2717-436C-83F4-7BDC139B195D}"/>
              </a:ext>
            </a:extLst>
          </p:cNvPr>
          <p:cNvSpPr txBox="1"/>
          <p:nvPr/>
        </p:nvSpPr>
        <p:spPr>
          <a:xfrm>
            <a:off x="1454728" y="4381467"/>
            <a:ext cx="3756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Podpora sociálnymi sieťami, </a:t>
            </a:r>
          </a:p>
          <a:p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newsletterom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mobilnou aplikáciou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7F1F867A-601C-4406-9644-F50DB8847171}"/>
              </a:ext>
            </a:extLst>
          </p:cNvPr>
          <p:cNvSpPr txBox="1"/>
          <p:nvPr/>
        </p:nvSpPr>
        <p:spPr>
          <a:xfrm>
            <a:off x="7152066" y="2543505"/>
            <a:ext cx="262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Jedinečná sieť portálov 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miest Slovenska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AC7183F9-64CB-4E63-8DD9-36C9CEA6B67E}"/>
              </a:ext>
            </a:extLst>
          </p:cNvPr>
          <p:cNvSpPr txBox="1"/>
          <p:nvPr/>
        </p:nvSpPr>
        <p:spPr>
          <a:xfrm>
            <a:off x="7167583" y="3432028"/>
            <a:ext cx="3087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Prepojenia s oficiálnymi web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stránkami miest a obcí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EE01EDAB-0A9A-4279-B1EC-28F96AF088E3}"/>
              </a:ext>
            </a:extLst>
          </p:cNvPr>
          <p:cNvSpPr txBox="1"/>
          <p:nvPr/>
        </p:nvSpPr>
        <p:spPr>
          <a:xfrm>
            <a:off x="7167583" y="4381467"/>
            <a:ext cx="3365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Firemné profily s nadhodnotou 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obsahu, modulov a prepojení</a:t>
            </a:r>
          </a:p>
        </p:txBody>
      </p:sp>
      <p:pic>
        <p:nvPicPr>
          <p:cNvPr id="10" name="Grafický objekt 9" descr="Prepojenie výplň plnou farbou">
            <a:extLst>
              <a:ext uri="{FF2B5EF4-FFF2-40B4-BE49-F238E27FC236}">
                <a16:creationId xmlns:a16="http://schemas.microsoft.com/office/drawing/2014/main" id="{B66C6F3B-2E8D-4C61-963A-11FBEF293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1876" y="2549241"/>
            <a:ext cx="468761" cy="468761"/>
          </a:xfrm>
          <a:prstGeom prst="rect">
            <a:avLst/>
          </a:prstGeom>
        </p:spPr>
      </p:pic>
      <p:pic>
        <p:nvPicPr>
          <p:cNvPr id="12" name="Grafický objekt 11" descr="Dokončené presýpacie hodiny výplň plnou farbou">
            <a:extLst>
              <a:ext uri="{FF2B5EF4-FFF2-40B4-BE49-F238E27FC236}">
                <a16:creationId xmlns:a16="http://schemas.microsoft.com/office/drawing/2014/main" id="{D377C176-D349-4104-910D-5657F9A2E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327" y="3499594"/>
            <a:ext cx="373858" cy="373858"/>
          </a:xfrm>
          <a:prstGeom prst="rect">
            <a:avLst/>
          </a:prstGeom>
        </p:spPr>
      </p:pic>
      <p:pic>
        <p:nvPicPr>
          <p:cNvPr id="14" name="Grafický objekt 13" descr="Zdieľať výplň plnou farbou">
            <a:extLst>
              <a:ext uri="{FF2B5EF4-FFF2-40B4-BE49-F238E27FC236}">
                <a16:creationId xmlns:a16="http://schemas.microsoft.com/office/drawing/2014/main" id="{A4C9E7A7-2B82-4F75-8EE0-74204372E1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293" y="4357568"/>
            <a:ext cx="550435" cy="550435"/>
          </a:xfrm>
          <a:prstGeom prst="rect">
            <a:avLst/>
          </a:prstGeom>
        </p:spPr>
      </p:pic>
      <p:pic>
        <p:nvPicPr>
          <p:cNvPr id="25" name="Grafický objekt 24" descr="Mesto výplň plnou farbou">
            <a:extLst>
              <a:ext uri="{FF2B5EF4-FFF2-40B4-BE49-F238E27FC236}">
                <a16:creationId xmlns:a16="http://schemas.microsoft.com/office/drawing/2014/main" id="{487F9E38-D9EE-4A1B-B2B9-6BB391FDE7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342" y="2529102"/>
            <a:ext cx="504391" cy="504391"/>
          </a:xfrm>
          <a:prstGeom prst="rect">
            <a:avLst/>
          </a:prstGeom>
        </p:spPr>
      </p:pic>
      <p:pic>
        <p:nvPicPr>
          <p:cNvPr id="30" name="Grafický objekt 29" descr="Štvrť výplň plnou farbou">
            <a:extLst>
              <a:ext uri="{FF2B5EF4-FFF2-40B4-BE49-F238E27FC236}">
                <a16:creationId xmlns:a16="http://schemas.microsoft.com/office/drawing/2014/main" id="{C62079D3-6C11-425B-B972-8EBB936B3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41450" y="3452802"/>
            <a:ext cx="443237" cy="443237"/>
          </a:xfrm>
          <a:prstGeom prst="rect">
            <a:avLst/>
          </a:prstGeom>
        </p:spPr>
      </p:pic>
      <p:pic>
        <p:nvPicPr>
          <p:cNvPr id="33" name="Grafický objekt 32" descr="Sieť výplň plnou farbou">
            <a:extLst>
              <a:ext uri="{FF2B5EF4-FFF2-40B4-BE49-F238E27FC236}">
                <a16:creationId xmlns:a16="http://schemas.microsoft.com/office/drawing/2014/main" id="{79C81D00-A022-46A4-A633-76086C61F1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19246" y="4389427"/>
            <a:ext cx="504392" cy="504392"/>
          </a:xfrm>
          <a:prstGeom prst="rect">
            <a:avLst/>
          </a:prstGeom>
        </p:spPr>
      </p:pic>
      <p:sp>
        <p:nvSpPr>
          <p:cNvPr id="41" name="BlokTextu 40">
            <a:extLst>
              <a:ext uri="{FF2B5EF4-FFF2-40B4-BE49-F238E27FC236}">
                <a16:creationId xmlns:a16="http://schemas.microsoft.com/office/drawing/2014/main" id="{74E66735-BBA9-4E65-BFE1-71B8A27BE018}"/>
              </a:ext>
            </a:extLst>
          </p:cNvPr>
          <p:cNvSpPr txBox="1"/>
          <p:nvPr/>
        </p:nvSpPr>
        <p:spPr>
          <a:xfrm>
            <a:off x="6554159" y="120619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Pauza</a:t>
            </a:r>
          </a:p>
        </p:txBody>
      </p:sp>
      <p:pic>
        <p:nvPicPr>
          <p:cNvPr id="24" name="Obrázok 23">
            <a:extLst>
              <a:ext uri="{FF2B5EF4-FFF2-40B4-BE49-F238E27FC236}">
                <a16:creationId xmlns:a16="http://schemas.microsoft.com/office/drawing/2014/main" id="{8B5BA950-EDA2-8BD5-C8A5-A09784E708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CA9568C9-E051-0F46-7043-A023936EB402}"/>
              </a:ext>
            </a:extLst>
          </p:cNvPr>
          <p:cNvSpPr txBox="1"/>
          <p:nvPr/>
        </p:nvSpPr>
        <p:spPr>
          <a:xfrm>
            <a:off x="556591" y="288642"/>
            <a:ext cx="46764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b="1" dirty="0">
                <a:solidFill>
                  <a:srgbClr val="ECF5F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reklama</a:t>
            </a:r>
          </a:p>
        </p:txBody>
      </p:sp>
      <p:sp>
        <p:nvSpPr>
          <p:cNvPr id="32" name="Nadpis 1">
            <a:extLst>
              <a:ext uri="{FF2B5EF4-FFF2-40B4-BE49-F238E27FC236}">
                <a16:creationId xmlns:a16="http://schemas.microsoft.com/office/drawing/2014/main" id="{D17B7CE1-D536-738D-C028-9A80D2D66353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Riešenia</a:t>
            </a:r>
          </a:p>
        </p:txBody>
      </p:sp>
      <p:sp>
        <p:nvSpPr>
          <p:cNvPr id="36" name="Zástupný objekt pre číslo snímky 1">
            <a:extLst>
              <a:ext uri="{FF2B5EF4-FFF2-40B4-BE49-F238E27FC236}">
                <a16:creationId xmlns:a16="http://schemas.microsoft.com/office/drawing/2014/main" id="{860C4926-E4DF-0907-10C0-7F5D1954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60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8F2DDEA2-3D40-66B4-D839-AD7D2BA21265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Nadpis 1">
            <a:extLst>
              <a:ext uri="{FF2B5EF4-FFF2-40B4-BE49-F238E27FC236}">
                <a16:creationId xmlns:a16="http://schemas.microsoft.com/office/drawing/2014/main" id="{F348ACEB-60D6-4A64-E2BD-B08EC768FE0E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</p:spTree>
    <p:extLst>
      <p:ext uri="{BB962C8B-B14F-4D97-AF65-F5344CB8AC3E}">
        <p14:creationId xmlns:p14="http://schemas.microsoft.com/office/powerpoint/2010/main" val="32613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  <p:bldP spid="2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ál 36">
            <a:extLst>
              <a:ext uri="{FF2B5EF4-FFF2-40B4-BE49-F238E27FC236}">
                <a16:creationId xmlns:a16="http://schemas.microsoft.com/office/drawing/2014/main" id="{3039A9DF-C414-4483-BC01-7012B978A8B0}"/>
              </a:ext>
            </a:extLst>
          </p:cNvPr>
          <p:cNvSpPr/>
          <p:nvPr/>
        </p:nvSpPr>
        <p:spPr>
          <a:xfrm>
            <a:off x="8610770" y="2376526"/>
            <a:ext cx="2245720" cy="2168134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B186C75E-E8DC-4D4E-989B-F81D20EE2DE7}"/>
              </a:ext>
            </a:extLst>
          </p:cNvPr>
          <p:cNvSpPr/>
          <p:nvPr/>
        </p:nvSpPr>
        <p:spPr>
          <a:xfrm>
            <a:off x="5142602" y="2462601"/>
            <a:ext cx="2245720" cy="2168134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92590423-C4CA-4652-A014-2AC7D21A55EE}"/>
              </a:ext>
            </a:extLst>
          </p:cNvPr>
          <p:cNvSpPr/>
          <p:nvPr/>
        </p:nvSpPr>
        <p:spPr>
          <a:xfrm>
            <a:off x="1307105" y="2462601"/>
            <a:ext cx="2245720" cy="2168134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5DEF6F1A-CE4F-4EBB-93E0-F65BA2B22756}"/>
              </a:ext>
            </a:extLst>
          </p:cNvPr>
          <p:cNvSpPr txBox="1"/>
          <p:nvPr/>
        </p:nvSpPr>
        <p:spPr>
          <a:xfrm>
            <a:off x="556591" y="288642"/>
            <a:ext cx="46764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b="1" dirty="0">
                <a:solidFill>
                  <a:srgbClr val="ECF5F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portály</a:t>
            </a:r>
          </a:p>
        </p:txBody>
      </p:sp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0DD4667E-EF52-4B58-8D8F-A6D4391F5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7" y="2661609"/>
            <a:ext cx="2226343" cy="417145"/>
          </a:xfrm>
          <a:prstGeom prst="rect">
            <a:avLst/>
          </a:prstGeom>
        </p:spPr>
      </p:pic>
      <p:pic>
        <p:nvPicPr>
          <p:cNvPr id="14" name="Obrázok 13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B048347B-C410-4C3D-A1C9-873C96F80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38" y="2712484"/>
            <a:ext cx="1772837" cy="283246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1C2AE89D-9BBC-4D95-A0FE-07E82A09EDA2}"/>
              </a:ext>
            </a:extLst>
          </p:cNvPr>
          <p:cNvSpPr txBox="1"/>
          <p:nvPr/>
        </p:nvSpPr>
        <p:spPr>
          <a:xfrm>
            <a:off x="1033222" y="3363738"/>
            <a:ext cx="309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Komplexné stavebné informácie</a:t>
            </a:r>
          </a:p>
          <a:p>
            <a:pPr algn="ctr"/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Portál s tradíciou od roku 2001</a:t>
            </a:r>
          </a:p>
        </p:txBody>
      </p:sp>
      <p:pic>
        <p:nvPicPr>
          <p:cNvPr id="24" name="Obrázok 23">
            <a:extLst>
              <a:ext uri="{FF2B5EF4-FFF2-40B4-BE49-F238E27FC236}">
                <a16:creationId xmlns:a16="http://schemas.microsoft.com/office/drawing/2014/main" id="{90EF8E94-7047-41EF-A6A8-154D2FDFB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62" y="2416877"/>
            <a:ext cx="2284333" cy="954827"/>
          </a:xfrm>
          <a:prstGeom prst="rect">
            <a:avLst/>
          </a:prstGeom>
        </p:spPr>
      </p:pic>
      <p:sp>
        <p:nvSpPr>
          <p:cNvPr id="26" name="BlokTextu 25">
            <a:extLst>
              <a:ext uri="{FF2B5EF4-FFF2-40B4-BE49-F238E27FC236}">
                <a16:creationId xmlns:a16="http://schemas.microsoft.com/office/drawing/2014/main" id="{9A84195D-BD61-4D14-823D-1F757DF91440}"/>
              </a:ext>
            </a:extLst>
          </p:cNvPr>
          <p:cNvSpPr txBox="1"/>
          <p:nvPr/>
        </p:nvSpPr>
        <p:spPr>
          <a:xfrm>
            <a:off x="1599715" y="4091440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Viac ako 82 000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7EE4B26A-D7E0-4CBF-8EC4-989F883C646D}"/>
              </a:ext>
            </a:extLst>
          </p:cNvPr>
          <p:cNvSpPr txBox="1"/>
          <p:nvPr/>
        </p:nvSpPr>
        <p:spPr>
          <a:xfrm>
            <a:off x="1231994" y="4394597"/>
            <a:ext cx="2895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vyprofilovaných návštevníkov/mes.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91C701A5-29D9-494D-B4CD-58996483BAA8}"/>
              </a:ext>
            </a:extLst>
          </p:cNvPr>
          <p:cNvSpPr txBox="1"/>
          <p:nvPr/>
        </p:nvSpPr>
        <p:spPr>
          <a:xfrm>
            <a:off x="1366477" y="4749140"/>
            <a:ext cx="228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600" b="1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Viac ako 32 000 </a:t>
            </a:r>
          </a:p>
          <a:p>
            <a:pPr algn="ctr"/>
            <a:r>
              <a:rPr lang="sk-SK" sz="12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sledovateľov</a:t>
            </a: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na </a:t>
            </a:r>
            <a:r>
              <a:rPr lang="sk-SK" sz="12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facebooku</a:t>
            </a: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86FF0674-FF02-45B4-97DC-092B35652FCA}"/>
              </a:ext>
            </a:extLst>
          </p:cNvPr>
          <p:cNvSpPr txBox="1"/>
          <p:nvPr/>
        </p:nvSpPr>
        <p:spPr>
          <a:xfrm>
            <a:off x="4775273" y="3388333"/>
            <a:ext cx="30492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Sieť 141 portálov miest Slovenska</a:t>
            </a:r>
          </a:p>
          <a:p>
            <a:pPr algn="ctr"/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napojená na vybrané oficiálne </a:t>
            </a:r>
          </a:p>
          <a:p>
            <a:pPr algn="ctr"/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sídla miest</a:t>
            </a: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9BC77590-8D57-4718-AB62-FDC83C8AAAD2}"/>
              </a:ext>
            </a:extLst>
          </p:cNvPr>
          <p:cNvSpPr txBox="1"/>
          <p:nvPr/>
        </p:nvSpPr>
        <p:spPr>
          <a:xfrm>
            <a:off x="5353377" y="4169794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Viac ako 260 000</a:t>
            </a: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719EFF05-7FBD-430A-AC0C-937CFC0E5005}"/>
              </a:ext>
            </a:extLst>
          </p:cNvPr>
          <p:cNvSpPr txBox="1"/>
          <p:nvPr/>
        </p:nvSpPr>
        <p:spPr>
          <a:xfrm>
            <a:off x="5637909" y="4440535"/>
            <a:ext cx="161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návštevníkov/mes.</a:t>
            </a: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712DA149-847E-484B-AF1C-407DE5B54BBF}"/>
              </a:ext>
            </a:extLst>
          </p:cNvPr>
          <p:cNvSpPr txBox="1"/>
          <p:nvPr/>
        </p:nvSpPr>
        <p:spPr>
          <a:xfrm>
            <a:off x="5177046" y="4779089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600" b="1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Viac ako 40 000 </a:t>
            </a:r>
          </a:p>
          <a:p>
            <a:pPr algn="ctr"/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stiahnutí mobilnej aplikácie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0E8884B9-4BB5-4FCD-8E9D-FB5ACF754779}"/>
              </a:ext>
            </a:extLst>
          </p:cNvPr>
          <p:cNvSpPr txBox="1"/>
          <p:nvPr/>
        </p:nvSpPr>
        <p:spPr>
          <a:xfrm>
            <a:off x="8549473" y="3398569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Portál s dobrými radami</a:t>
            </a:r>
          </a:p>
          <a:p>
            <a:pPr algn="ctr"/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pre všetkých na jeden klik</a:t>
            </a: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1F920425-A5EB-4AF7-B7B5-CDB9F4B65939}"/>
              </a:ext>
            </a:extLst>
          </p:cNvPr>
          <p:cNvSpPr txBox="1"/>
          <p:nvPr/>
        </p:nvSpPr>
        <p:spPr>
          <a:xfrm>
            <a:off x="8979864" y="4015405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Viac ako 55 000</a:t>
            </a: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4A690F72-5F2E-408B-A8CC-4511E37553CF}"/>
              </a:ext>
            </a:extLst>
          </p:cNvPr>
          <p:cNvSpPr txBox="1"/>
          <p:nvPr/>
        </p:nvSpPr>
        <p:spPr>
          <a:xfrm>
            <a:off x="9157109" y="4257578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náštevníkov</a:t>
            </a: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/mes.</a:t>
            </a:r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B28FFB83-C86F-4916-A291-853FAE561734}"/>
              </a:ext>
            </a:extLst>
          </p:cNvPr>
          <p:cNvSpPr txBox="1"/>
          <p:nvPr/>
        </p:nvSpPr>
        <p:spPr>
          <a:xfrm>
            <a:off x="8699172" y="4581044"/>
            <a:ext cx="228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600" b="1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Viac ako 16 000 </a:t>
            </a:r>
          </a:p>
          <a:p>
            <a:pPr algn="ctr"/>
            <a:r>
              <a:rPr lang="sk-SK" sz="12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sledovateľov</a:t>
            </a: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na </a:t>
            </a:r>
            <a:r>
              <a:rPr lang="sk-SK" sz="12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facebooku</a:t>
            </a: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E906733D-9618-4B30-9B6D-574603DBFA70}"/>
              </a:ext>
            </a:extLst>
          </p:cNvPr>
          <p:cNvSpPr txBox="1"/>
          <p:nvPr/>
        </p:nvSpPr>
        <p:spPr>
          <a:xfrm>
            <a:off x="1656344" y="5436720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600" b="1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Viac ako 1 900</a:t>
            </a:r>
          </a:p>
          <a:p>
            <a:pPr algn="ctr"/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článkov</a:t>
            </a:r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1AD9D413-04F7-582D-1A56-55B217488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42" name="Nadpis 1">
            <a:extLst>
              <a:ext uri="{FF2B5EF4-FFF2-40B4-BE49-F238E27FC236}">
                <a16:creationId xmlns:a16="http://schemas.microsoft.com/office/drawing/2014/main" id="{1D60D9E7-11CC-400D-4670-3FDCD6FD761E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Naše značky</a:t>
            </a:r>
          </a:p>
        </p:txBody>
      </p:sp>
      <p:sp>
        <p:nvSpPr>
          <p:cNvPr id="43" name="Zástupný objekt pre číslo snímky 1">
            <a:extLst>
              <a:ext uri="{FF2B5EF4-FFF2-40B4-BE49-F238E27FC236}">
                <a16:creationId xmlns:a16="http://schemas.microsoft.com/office/drawing/2014/main" id="{17C27A5E-1550-AD98-6A8E-5FB077DC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4" name="Nadpis 1">
            <a:extLst>
              <a:ext uri="{FF2B5EF4-FFF2-40B4-BE49-F238E27FC236}">
                <a16:creationId xmlns:a16="http://schemas.microsoft.com/office/drawing/2014/main" id="{9DF4D6A0-79E2-8B42-0A1E-2DD17BC2D349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cxnSp>
        <p:nvCxnSpPr>
          <p:cNvPr id="45" name="Rovná spojnica 44">
            <a:extLst>
              <a:ext uri="{FF2B5EF4-FFF2-40B4-BE49-F238E27FC236}">
                <a16:creationId xmlns:a16="http://schemas.microsoft.com/office/drawing/2014/main" id="{1A5453B4-D62D-0B13-FF8E-14B7D07855D4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08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ok 20">
            <a:extLst>
              <a:ext uri="{FF2B5EF4-FFF2-40B4-BE49-F238E27FC236}">
                <a16:creationId xmlns:a16="http://schemas.microsoft.com/office/drawing/2014/main" id="{650E9B6C-3F3C-991E-6EC0-B0669917E8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51706AB3-E2D8-4E32-A8DF-D781169DE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7" r="25555" b="1206"/>
          <a:stretch/>
        </p:blipFill>
        <p:spPr>
          <a:xfrm>
            <a:off x="8590279" y="1320625"/>
            <a:ext cx="2228429" cy="4625404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309759FF-D476-4285-826E-07FA2E73560D}"/>
              </a:ext>
            </a:extLst>
          </p:cNvPr>
          <p:cNvSpPr txBox="1"/>
          <p:nvPr/>
        </p:nvSpPr>
        <p:spPr>
          <a:xfrm>
            <a:off x="4502880" y="5473804"/>
            <a:ext cx="3390672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710 samospráv v aplikácii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9839B75D-9733-F730-D4C5-6E33F48E1274}"/>
              </a:ext>
            </a:extLst>
          </p:cNvPr>
          <p:cNvSpPr txBox="1"/>
          <p:nvPr/>
        </p:nvSpPr>
        <p:spPr>
          <a:xfrm>
            <a:off x="556591" y="288642"/>
            <a:ext cx="46764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b="1" dirty="0">
                <a:solidFill>
                  <a:srgbClr val="ECF5F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mestá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92DCA84-4348-F99C-D820-32DB9BF0600F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Virtualne.sk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3D2D0615-3A63-7987-3FD7-D0B4801FA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6" y="6044407"/>
            <a:ext cx="1580901" cy="660800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8EB8798A-784F-2659-0306-5E6B2811A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17" name="Obrázok 16" descr="Obrázok, na ktorom je mapa&#10;&#10;Automaticky generovaný popis">
            <a:extLst>
              <a:ext uri="{FF2B5EF4-FFF2-40B4-BE49-F238E27FC236}">
                <a16:creationId xmlns:a16="http://schemas.microsoft.com/office/drawing/2014/main" id="{7AA8793A-0852-50E7-7671-DE649BB80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0" y="2026587"/>
            <a:ext cx="7455392" cy="3676833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F5E6C">
                <a:alpha val="65000"/>
              </a:srgbClr>
            </a:outerShdw>
          </a:effectLst>
        </p:spPr>
      </p:pic>
      <p:sp>
        <p:nvSpPr>
          <p:cNvPr id="18" name="Zástupný objekt pre číslo snímky 1">
            <a:extLst>
              <a:ext uri="{FF2B5EF4-FFF2-40B4-BE49-F238E27FC236}">
                <a16:creationId xmlns:a16="http://schemas.microsoft.com/office/drawing/2014/main" id="{B93B48D6-0BB8-F27D-3D6A-835E623C9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C22CC353-E54F-FFD9-D9D6-FA6598FA42B1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B1915EAC-5A09-3F5F-7ED6-58614042410D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4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ok 20">
            <a:extLst>
              <a:ext uri="{FF2B5EF4-FFF2-40B4-BE49-F238E27FC236}">
                <a16:creationId xmlns:a16="http://schemas.microsoft.com/office/drawing/2014/main" id="{2DB2A012-9573-B346-C671-1F6B1666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799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C5A7694-57A8-4696-8464-BF9FEF9A8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976" y="-2195"/>
            <a:ext cx="4913563" cy="116150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04F4751-4303-43D3-9412-AF360713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63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E18DA172-D8A1-4243-9300-37313306B51E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lokTextu 13">
            <a:extLst>
              <a:ext uri="{FF2B5EF4-FFF2-40B4-BE49-F238E27FC236}">
                <a16:creationId xmlns:a16="http://schemas.microsoft.com/office/drawing/2014/main" id="{2A88D7CB-C2AF-46A0-89CD-7C9CB873A51F}"/>
              </a:ext>
            </a:extLst>
          </p:cNvPr>
          <p:cNvSpPr txBox="1"/>
          <p:nvPr/>
        </p:nvSpPr>
        <p:spPr>
          <a:xfrm>
            <a:off x="623394" y="2534938"/>
            <a:ext cx="4913562" cy="264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Rozsiahla firemná prezentácia </a:t>
            </a:r>
          </a:p>
          <a:p>
            <a:pPr>
              <a:lnSpc>
                <a:spcPct val="150000"/>
              </a:lnSpc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 portáli mesta Vitualne.sk </a:t>
            </a:r>
          </a:p>
          <a:p>
            <a:pPr>
              <a:lnSpc>
                <a:spcPct val="150000"/>
              </a:lnSpc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so spätnými odkazmi</a:t>
            </a:r>
          </a:p>
          <a:p>
            <a:pPr>
              <a:lnSpc>
                <a:spcPct val="150000"/>
              </a:lnSpc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Tiež moderná webstránka, </a:t>
            </a:r>
          </a:p>
          <a:p>
            <a:pPr>
              <a:lnSpc>
                <a:spcPct val="150000"/>
              </a:lnSpc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 prehľadným dizajnom </a:t>
            </a:r>
          </a:p>
          <a:p>
            <a:pPr>
              <a:lnSpc>
                <a:spcPct val="150000"/>
              </a:lnSpc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 prispôsobená aj pre mobilné telefóny</a:t>
            </a:r>
          </a:p>
        </p:txBody>
      </p:sp>
      <p:pic>
        <p:nvPicPr>
          <p:cNvPr id="5" name="Obrázok 4" descr="Obrázok, na ktorom je text, elektronika, snímka obrazovky&#10;&#10;Automaticky generovaný popis">
            <a:extLst>
              <a:ext uri="{FF2B5EF4-FFF2-40B4-BE49-F238E27FC236}">
                <a16:creationId xmlns:a16="http://schemas.microsoft.com/office/drawing/2014/main" id="{321D3B6F-9ABB-40C8-AEB8-4F41FFCEB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2008" r="24694" b="2138"/>
          <a:stretch/>
        </p:blipFill>
        <p:spPr>
          <a:xfrm>
            <a:off x="9728651" y="2673350"/>
            <a:ext cx="1839955" cy="3616142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F70C501B-3D32-DC1F-335B-3E83546CFF4B}"/>
              </a:ext>
            </a:extLst>
          </p:cNvPr>
          <p:cNvSpPr txBox="1"/>
          <p:nvPr/>
        </p:nvSpPr>
        <p:spPr>
          <a:xfrm>
            <a:off x="556591" y="288642"/>
            <a:ext cx="46764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b="1" dirty="0" err="1">
                <a:solidFill>
                  <a:srgbClr val="ECF5F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uniprofil</a:t>
            </a:r>
            <a:endParaRPr lang="sk-SK" sz="7000" b="1" dirty="0">
              <a:solidFill>
                <a:srgbClr val="ECF5F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789139F0-8C6E-30D4-32F9-025DE9C28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6" y="6044407"/>
            <a:ext cx="1580901" cy="660800"/>
          </a:xfrm>
          <a:prstGeom prst="rect">
            <a:avLst/>
          </a:prstGeom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1AE44F57-DBCF-41EC-7E41-E09938CBBAED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Virtualne.sk</a:t>
            </a:r>
          </a:p>
        </p:txBody>
      </p:sp>
    </p:spTree>
    <p:extLst>
      <p:ext uri="{BB962C8B-B14F-4D97-AF65-F5344CB8AC3E}">
        <p14:creationId xmlns:p14="http://schemas.microsoft.com/office/powerpoint/2010/main" val="15052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ázok 39">
            <a:extLst>
              <a:ext uri="{FF2B5EF4-FFF2-40B4-BE49-F238E27FC236}">
                <a16:creationId xmlns:a16="http://schemas.microsoft.com/office/drawing/2014/main" id="{6F1D2BAC-97CB-00F9-E960-442755A88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C6EB7AC5-DA41-4645-BCBB-4F6AD6E27019}"/>
              </a:ext>
            </a:extLst>
          </p:cNvPr>
          <p:cNvCxnSpPr>
            <a:cxnSpLocks/>
          </p:cNvCxnSpPr>
          <p:nvPr/>
        </p:nvCxnSpPr>
        <p:spPr>
          <a:xfrm flipV="1">
            <a:off x="11423469" y="6764974"/>
            <a:ext cx="0" cy="1343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>
            <a:extLst>
              <a:ext uri="{FF2B5EF4-FFF2-40B4-BE49-F238E27FC236}">
                <a16:creationId xmlns:a16="http://schemas.microsoft.com/office/drawing/2014/main" id="{92980F59-7317-43F7-8F21-D6F5CB5C7531}"/>
              </a:ext>
            </a:extLst>
          </p:cNvPr>
          <p:cNvSpPr txBox="1"/>
          <p:nvPr/>
        </p:nvSpPr>
        <p:spPr>
          <a:xfrm>
            <a:off x="1454728" y="2543505"/>
            <a:ext cx="2614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Kvalitné spätné odkazy, 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follow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26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nofollow</a:t>
            </a: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A55666DE-56E6-4ED7-B5A0-159EFBF5BFD5}"/>
              </a:ext>
            </a:extLst>
          </p:cNvPr>
          <p:cNvSpPr txBox="1"/>
          <p:nvPr/>
        </p:nvSpPr>
        <p:spPr>
          <a:xfrm>
            <a:off x="1454728" y="3522214"/>
            <a:ext cx="3560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Inzercia súčasne na 141 portáloch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miest Slovenska Virtualne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0D44659E-2717-436C-83F4-7BDC139B195D}"/>
              </a:ext>
            </a:extLst>
          </p:cNvPr>
          <p:cNvSpPr txBox="1"/>
          <p:nvPr/>
        </p:nvSpPr>
        <p:spPr>
          <a:xfrm>
            <a:off x="1454728" y="4524756"/>
            <a:ext cx="3297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SEO optimalizácia, URL adresa, 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podstránky, články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7F1F867A-601C-4406-9644-F50DB8847171}"/>
              </a:ext>
            </a:extLst>
          </p:cNvPr>
          <p:cNvSpPr txBox="1"/>
          <p:nvPr/>
        </p:nvSpPr>
        <p:spPr>
          <a:xfrm>
            <a:off x="7152066" y="2543505"/>
            <a:ext cx="2771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Intuitívna administratíva, 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CMS systém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AC7183F9-64CB-4E63-8DD9-36C9CEA6B67E}"/>
              </a:ext>
            </a:extLst>
          </p:cNvPr>
          <p:cNvSpPr txBox="1"/>
          <p:nvPr/>
        </p:nvSpPr>
        <p:spPr>
          <a:xfrm>
            <a:off x="7167583" y="3522214"/>
            <a:ext cx="2501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Mobilná aplikácia 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notifikácie do mobilu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EE01EDAB-0A9A-4279-B1EC-28F96AF088E3}"/>
              </a:ext>
            </a:extLst>
          </p:cNvPr>
          <p:cNvSpPr txBox="1"/>
          <p:nvPr/>
        </p:nvSpPr>
        <p:spPr>
          <a:xfrm>
            <a:off x="7167583" y="4524756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Hromadné SMS správy, dotazník</a:t>
            </a:r>
          </a:p>
          <a:p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 súborom na stiahnutie</a:t>
            </a:r>
          </a:p>
        </p:txBody>
      </p:sp>
      <p:pic>
        <p:nvPicPr>
          <p:cNvPr id="10" name="Grafický objekt 9" descr="Prepojenie výplň plnou farbou">
            <a:extLst>
              <a:ext uri="{FF2B5EF4-FFF2-40B4-BE49-F238E27FC236}">
                <a16:creationId xmlns:a16="http://schemas.microsoft.com/office/drawing/2014/main" id="{B66C6F3B-2E8D-4C61-963A-11FBEF293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615" y="2579988"/>
            <a:ext cx="517362" cy="517362"/>
          </a:xfrm>
          <a:prstGeom prst="rect">
            <a:avLst/>
          </a:prstGeom>
        </p:spPr>
      </p:pic>
      <p:sp>
        <p:nvSpPr>
          <p:cNvPr id="41" name="BlokTextu 40">
            <a:extLst>
              <a:ext uri="{FF2B5EF4-FFF2-40B4-BE49-F238E27FC236}">
                <a16:creationId xmlns:a16="http://schemas.microsoft.com/office/drawing/2014/main" id="{74E66735-BBA9-4E65-BFE1-71B8A27BE018}"/>
              </a:ext>
            </a:extLst>
          </p:cNvPr>
          <p:cNvSpPr txBox="1"/>
          <p:nvPr/>
        </p:nvSpPr>
        <p:spPr>
          <a:xfrm>
            <a:off x="6554159" y="120619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Pauza</a:t>
            </a:r>
          </a:p>
        </p:txBody>
      </p:sp>
      <p:pic>
        <p:nvPicPr>
          <p:cNvPr id="24" name="Obrázok 23">
            <a:extLst>
              <a:ext uri="{FF2B5EF4-FFF2-40B4-BE49-F238E27FC236}">
                <a16:creationId xmlns:a16="http://schemas.microsoft.com/office/drawing/2014/main" id="{8B5BA950-EDA2-8BD5-C8A5-A09784E70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26" name="BlokTextu 25">
            <a:extLst>
              <a:ext uri="{FF2B5EF4-FFF2-40B4-BE49-F238E27FC236}">
                <a16:creationId xmlns:a16="http://schemas.microsoft.com/office/drawing/2014/main" id="{652C1F21-DD72-4A99-B6BF-7B60BD1BF641}"/>
              </a:ext>
            </a:extLst>
          </p:cNvPr>
          <p:cNvSpPr txBox="1"/>
          <p:nvPr/>
        </p:nvSpPr>
        <p:spPr>
          <a:xfrm>
            <a:off x="556591" y="288642"/>
            <a:ext cx="46764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b="1" dirty="0" err="1">
                <a:solidFill>
                  <a:srgbClr val="ECF5F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uniprofil</a:t>
            </a:r>
            <a:endParaRPr lang="sk-SK" sz="7000" b="1" dirty="0">
              <a:solidFill>
                <a:srgbClr val="ECF5F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4" name="Grafický objekt 3" descr="Vývojový diagram výplň plnou farbou">
            <a:extLst>
              <a:ext uri="{FF2B5EF4-FFF2-40B4-BE49-F238E27FC236}">
                <a16:creationId xmlns:a16="http://schemas.microsoft.com/office/drawing/2014/main" id="{45C09C81-C9A2-8E6C-7BAC-35C517BFD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061" y="3522317"/>
            <a:ext cx="552234" cy="552234"/>
          </a:xfrm>
          <a:prstGeom prst="rect">
            <a:avLst/>
          </a:prstGeom>
        </p:spPr>
      </p:pic>
      <p:pic>
        <p:nvPicPr>
          <p:cNvPr id="7" name="Grafický objekt 6" descr="Internet výplň plnou farbou">
            <a:extLst>
              <a:ext uri="{FF2B5EF4-FFF2-40B4-BE49-F238E27FC236}">
                <a16:creationId xmlns:a16="http://schemas.microsoft.com/office/drawing/2014/main" id="{33EAC7C1-7DF2-82FF-F57E-321BAEDF9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1279" y="4511899"/>
            <a:ext cx="552234" cy="552234"/>
          </a:xfrm>
          <a:prstGeom prst="rect">
            <a:avLst/>
          </a:prstGeom>
        </p:spPr>
      </p:pic>
      <p:pic>
        <p:nvPicPr>
          <p:cNvPr id="13" name="Grafický objekt 12" descr="Gesto dvojitého ťuknutia výplň plnou farbou">
            <a:extLst>
              <a:ext uri="{FF2B5EF4-FFF2-40B4-BE49-F238E27FC236}">
                <a16:creationId xmlns:a16="http://schemas.microsoft.com/office/drawing/2014/main" id="{ABC1C982-6097-7ECE-A47A-C103E4A74F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40823" y="2567858"/>
            <a:ext cx="529492" cy="529492"/>
          </a:xfrm>
          <a:prstGeom prst="rect">
            <a:avLst/>
          </a:prstGeom>
        </p:spPr>
      </p:pic>
      <p:pic>
        <p:nvPicPr>
          <p:cNvPr id="16" name="Grafický objekt 15" descr="Smartfón výplň plnou farbou">
            <a:extLst>
              <a:ext uri="{FF2B5EF4-FFF2-40B4-BE49-F238E27FC236}">
                <a16:creationId xmlns:a16="http://schemas.microsoft.com/office/drawing/2014/main" id="{348B758B-E86E-8B40-FE76-C8480C05B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56391" y="3538108"/>
            <a:ext cx="498355" cy="498355"/>
          </a:xfrm>
          <a:prstGeom prst="rect">
            <a:avLst/>
          </a:prstGeom>
        </p:spPr>
      </p:pic>
      <p:pic>
        <p:nvPicPr>
          <p:cNvPr id="28" name="Grafický objekt 27" descr="Deti výplň plnou farbou">
            <a:extLst>
              <a:ext uri="{FF2B5EF4-FFF2-40B4-BE49-F238E27FC236}">
                <a16:creationId xmlns:a16="http://schemas.microsoft.com/office/drawing/2014/main" id="{8BBC3D77-8456-5CFC-813C-2B6FDC68A3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97489" y="4511899"/>
            <a:ext cx="610263" cy="610263"/>
          </a:xfrm>
          <a:prstGeom prst="rect">
            <a:avLst/>
          </a:prstGeom>
        </p:spPr>
      </p:pic>
      <p:sp>
        <p:nvSpPr>
          <p:cNvPr id="34" name="Zástupný objekt pre číslo snímky 1">
            <a:extLst>
              <a:ext uri="{FF2B5EF4-FFF2-40B4-BE49-F238E27FC236}">
                <a16:creationId xmlns:a16="http://schemas.microsoft.com/office/drawing/2014/main" id="{6BA45B24-8433-3DB5-3525-06D944E3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5" name="Nadpis 1">
            <a:extLst>
              <a:ext uri="{FF2B5EF4-FFF2-40B4-BE49-F238E27FC236}">
                <a16:creationId xmlns:a16="http://schemas.microsoft.com/office/drawing/2014/main" id="{0489B4B1-55DD-A75E-8C18-4644D97D3BAE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cxnSp>
        <p:nvCxnSpPr>
          <p:cNvPr id="36" name="Rovná spojnica 35">
            <a:extLst>
              <a:ext uri="{FF2B5EF4-FFF2-40B4-BE49-F238E27FC236}">
                <a16:creationId xmlns:a16="http://schemas.microsoft.com/office/drawing/2014/main" id="{C130B3BC-4AD9-1844-0F04-357EAA351BB3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ok 36">
            <a:extLst>
              <a:ext uri="{FF2B5EF4-FFF2-40B4-BE49-F238E27FC236}">
                <a16:creationId xmlns:a16="http://schemas.microsoft.com/office/drawing/2014/main" id="{33B7B472-7940-6173-5BD7-8685DBBF8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6" y="6044407"/>
            <a:ext cx="1580901" cy="660800"/>
          </a:xfrm>
          <a:prstGeom prst="rect">
            <a:avLst/>
          </a:prstGeom>
        </p:spPr>
      </p:pic>
      <p:sp>
        <p:nvSpPr>
          <p:cNvPr id="42" name="Nadpis 1">
            <a:extLst>
              <a:ext uri="{FF2B5EF4-FFF2-40B4-BE49-F238E27FC236}">
                <a16:creationId xmlns:a16="http://schemas.microsoft.com/office/drawing/2014/main" id="{C49AB5A6-6B94-92DD-C8AE-BF035F4D8F5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Virtualne.sk</a:t>
            </a:r>
          </a:p>
        </p:txBody>
      </p:sp>
    </p:spTree>
    <p:extLst>
      <p:ext uri="{BB962C8B-B14F-4D97-AF65-F5344CB8AC3E}">
        <p14:creationId xmlns:p14="http://schemas.microsoft.com/office/powerpoint/2010/main" val="21731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302F205-8FCA-4E43-BC75-4587BBBD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7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</a:rPr>
              <a:t>65</a:t>
            </a:fld>
            <a:endParaRPr lang="sk-SK" dirty="0">
              <a:solidFill>
                <a:srgbClr val="3F5E6C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7755A7-9A9E-46F9-A2BA-973567C2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E3C244F-7D05-4AC1-978C-2FC6C7B554B7}"/>
              </a:ext>
            </a:extLst>
          </p:cNvPr>
          <p:cNvSpPr txBox="1">
            <a:spLocks/>
          </p:cNvSpPr>
          <p:nvPr/>
        </p:nvSpPr>
        <p:spPr>
          <a:xfrm>
            <a:off x="3050176" y="3070711"/>
            <a:ext cx="6091646" cy="629723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37BB7E6-5312-4B53-939D-D5F089A94AAF}"/>
              </a:ext>
            </a:extLst>
          </p:cNvPr>
          <p:cNvSpPr/>
          <p:nvPr/>
        </p:nvSpPr>
        <p:spPr>
          <a:xfrm>
            <a:off x="2203268" y="2799277"/>
            <a:ext cx="7785463" cy="1008000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774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ok 27">
            <a:extLst>
              <a:ext uri="{FF2B5EF4-FFF2-40B4-BE49-F238E27FC236}">
                <a16:creationId xmlns:a16="http://schemas.microsoft.com/office/drawing/2014/main" id="{5E60B7D3-F737-3650-A930-AEAC3F177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745880EF-3012-6CA5-4D47-BEADAB967438}"/>
              </a:ext>
            </a:extLst>
          </p:cNvPr>
          <p:cNvSpPr/>
          <p:nvPr/>
        </p:nvSpPr>
        <p:spPr>
          <a:xfrm>
            <a:off x="1345678" y="2680177"/>
            <a:ext cx="5626622" cy="1711680"/>
          </a:xfrm>
          <a:prstGeom prst="rect">
            <a:avLst/>
          </a:prstGeom>
          <a:solidFill>
            <a:srgbClr val="DBECF9"/>
          </a:solidFill>
          <a:ln>
            <a:solidFill>
              <a:srgbClr val="DBEC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Obdĺžnik 26">
            <a:extLst>
              <a:ext uri="{FF2B5EF4-FFF2-40B4-BE49-F238E27FC236}">
                <a16:creationId xmlns:a16="http://schemas.microsoft.com/office/drawing/2014/main" id="{74E68EF0-6EE4-DC3D-6AC2-D8F06D583FAE}"/>
              </a:ext>
            </a:extLst>
          </p:cNvPr>
          <p:cNvSpPr/>
          <p:nvPr/>
        </p:nvSpPr>
        <p:spPr>
          <a:xfrm>
            <a:off x="8638641" y="2677310"/>
            <a:ext cx="2142428" cy="1711680"/>
          </a:xfrm>
          <a:prstGeom prst="rect">
            <a:avLst/>
          </a:prstGeom>
          <a:solidFill>
            <a:srgbClr val="DBECF9"/>
          </a:solidFill>
          <a:ln>
            <a:solidFill>
              <a:srgbClr val="DBEC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66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Nadpis 1">
            <a:extLst>
              <a:ext uri="{FF2B5EF4-FFF2-40B4-BE49-F238E27FC236}">
                <a16:creationId xmlns:a16="http://schemas.microsoft.com/office/drawing/2014/main" id="{BD08D098-C834-5758-C709-5E6538279D35}"/>
              </a:ext>
            </a:extLst>
          </p:cNvPr>
          <p:cNvSpPr txBox="1">
            <a:spLocks/>
          </p:cNvSpPr>
          <p:nvPr/>
        </p:nvSpPr>
        <p:spPr>
          <a:xfrm>
            <a:off x="1479853" y="2899029"/>
            <a:ext cx="685969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Predaj so servisom a konzultáciami</a:t>
            </a: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3A759B7A-0993-BBC7-73E9-FFC61AAE6A8B}"/>
              </a:ext>
            </a:extLst>
          </p:cNvPr>
          <p:cNvSpPr txBox="1">
            <a:spLocks/>
          </p:cNvSpPr>
          <p:nvPr/>
        </p:nvSpPr>
        <p:spPr>
          <a:xfrm>
            <a:off x="8837929" y="2889967"/>
            <a:ext cx="2510673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Školenia</a:t>
            </a: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6968DD17-3414-B9DA-383C-1EC344144778}"/>
              </a:ext>
            </a:extLst>
          </p:cNvPr>
          <p:cNvSpPr txBox="1">
            <a:spLocks/>
          </p:cNvSpPr>
          <p:nvPr/>
        </p:nvSpPr>
        <p:spPr>
          <a:xfrm>
            <a:off x="1479853" y="3680121"/>
            <a:ext cx="346248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5 - 20%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F2CABFF8-DAE9-2946-6034-383723DCA4E0}"/>
              </a:ext>
            </a:extLst>
          </p:cNvPr>
          <p:cNvSpPr txBox="1">
            <a:spLocks/>
          </p:cNvSpPr>
          <p:nvPr/>
        </p:nvSpPr>
        <p:spPr>
          <a:xfrm>
            <a:off x="8847454" y="3681779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20 - 100%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Typy odmien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A69734-0283-BD59-B095-F725BB5F2195}"/>
              </a:ext>
            </a:extLst>
          </p:cNvPr>
          <p:cNvSpPr txBox="1">
            <a:spLocks/>
          </p:cNvSpPr>
          <p:nvPr/>
        </p:nvSpPr>
        <p:spPr>
          <a:xfrm>
            <a:off x="1246470" y="4478872"/>
            <a:ext cx="6859692" cy="26470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Podľa obratu, rôzna pre rôzne produktové rady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C767570A-16B6-3279-3948-4ACDE344FE06}"/>
              </a:ext>
            </a:extLst>
          </p:cNvPr>
          <p:cNvSpPr txBox="1">
            <a:spLocks/>
          </p:cNvSpPr>
          <p:nvPr/>
        </p:nvSpPr>
        <p:spPr>
          <a:xfrm>
            <a:off x="8532750" y="4468077"/>
            <a:ext cx="235563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Podľa statusu Školiteľa</a:t>
            </a:r>
          </a:p>
        </p:txBody>
      </p:sp>
    </p:spTree>
    <p:extLst>
      <p:ext uri="{BB962C8B-B14F-4D97-AF65-F5344CB8AC3E}">
        <p14:creationId xmlns:p14="http://schemas.microsoft.com/office/powerpoint/2010/main" val="3830818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496AE52-C260-A0B3-4CA4-4E70659BA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7" y="1"/>
            <a:ext cx="12192000" cy="6857999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67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Jednorazová odmena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C889B81-0EE4-4D3F-E330-86D574E62EFA}"/>
              </a:ext>
            </a:extLst>
          </p:cNvPr>
          <p:cNvSpPr txBox="1"/>
          <p:nvPr/>
        </p:nvSpPr>
        <p:spPr>
          <a:xfrm>
            <a:off x="1844086" y="2677053"/>
            <a:ext cx="213215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Grafické návrhy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šablóna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Zber podkladov Partner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9744842D-B2AB-9708-5FF0-AA1FED6ACD77}"/>
              </a:ext>
            </a:extLst>
          </p:cNvPr>
          <p:cNvSpPr txBox="1"/>
          <p:nvPr/>
        </p:nvSpPr>
        <p:spPr>
          <a:xfrm>
            <a:off x="1861166" y="4545675"/>
            <a:ext cx="22939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Plnenie profilov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407CC6D0-13C7-70CC-37A8-40B39FC235B3}"/>
              </a:ext>
            </a:extLst>
          </p:cNvPr>
          <p:cNvCxnSpPr/>
          <p:nvPr/>
        </p:nvCxnSpPr>
        <p:spPr>
          <a:xfrm>
            <a:off x="695325" y="4461948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9152975C-8855-F375-349B-5F59A602A1E1}"/>
              </a:ext>
            </a:extLst>
          </p:cNvPr>
          <p:cNvCxnSpPr/>
          <p:nvPr/>
        </p:nvCxnSpPr>
        <p:spPr>
          <a:xfrm>
            <a:off x="684888" y="5128992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>
            <a:extLst>
              <a:ext uri="{FF2B5EF4-FFF2-40B4-BE49-F238E27FC236}">
                <a16:creationId xmlns:a16="http://schemas.microsoft.com/office/drawing/2014/main" id="{958FABAA-C51B-35B3-6A10-C482F36C0D23}"/>
              </a:ext>
            </a:extLst>
          </p:cNvPr>
          <p:cNvCxnSpPr>
            <a:cxnSpLocks/>
          </p:cNvCxnSpPr>
          <p:nvPr/>
        </p:nvCxnSpPr>
        <p:spPr>
          <a:xfrm>
            <a:off x="1844086" y="24259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nica 31">
            <a:extLst>
              <a:ext uri="{FF2B5EF4-FFF2-40B4-BE49-F238E27FC236}">
                <a16:creationId xmlns:a16="http://schemas.microsoft.com/office/drawing/2014/main" id="{6DD68C3D-7E30-217A-96CC-34BFAF2B4B5E}"/>
              </a:ext>
            </a:extLst>
          </p:cNvPr>
          <p:cNvCxnSpPr>
            <a:cxnSpLocks/>
          </p:cNvCxnSpPr>
          <p:nvPr/>
        </p:nvCxnSpPr>
        <p:spPr>
          <a:xfrm>
            <a:off x="3920247" y="2442401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>
            <a:extLst>
              <a:ext uri="{FF2B5EF4-FFF2-40B4-BE49-F238E27FC236}">
                <a16:creationId xmlns:a16="http://schemas.microsoft.com/office/drawing/2014/main" id="{7CEA0186-3560-9302-5607-B6A90FB012B9}"/>
              </a:ext>
            </a:extLst>
          </p:cNvPr>
          <p:cNvCxnSpPr/>
          <p:nvPr/>
        </p:nvCxnSpPr>
        <p:spPr>
          <a:xfrm>
            <a:off x="695325" y="2692838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nica 33">
            <a:extLst>
              <a:ext uri="{FF2B5EF4-FFF2-40B4-BE49-F238E27FC236}">
                <a16:creationId xmlns:a16="http://schemas.microsoft.com/office/drawing/2014/main" id="{882A8EF3-713E-BBD2-D71C-E455943966E3}"/>
              </a:ext>
            </a:extLst>
          </p:cNvPr>
          <p:cNvCxnSpPr>
            <a:cxnSpLocks/>
          </p:cNvCxnSpPr>
          <p:nvPr/>
        </p:nvCxnSpPr>
        <p:spPr>
          <a:xfrm>
            <a:off x="5880195" y="24424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nica 34">
            <a:extLst>
              <a:ext uri="{FF2B5EF4-FFF2-40B4-BE49-F238E27FC236}">
                <a16:creationId xmlns:a16="http://schemas.microsoft.com/office/drawing/2014/main" id="{E2FC5900-BA8E-76D3-156B-D5AACB67A1A6}"/>
              </a:ext>
            </a:extLst>
          </p:cNvPr>
          <p:cNvCxnSpPr>
            <a:cxnSpLocks/>
          </p:cNvCxnSpPr>
          <p:nvPr/>
        </p:nvCxnSpPr>
        <p:spPr>
          <a:xfrm>
            <a:off x="7895617" y="24424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nica 35">
            <a:extLst>
              <a:ext uri="{FF2B5EF4-FFF2-40B4-BE49-F238E27FC236}">
                <a16:creationId xmlns:a16="http://schemas.microsoft.com/office/drawing/2014/main" id="{5159337D-3647-B1F0-800C-0908F07A608E}"/>
              </a:ext>
            </a:extLst>
          </p:cNvPr>
          <p:cNvCxnSpPr>
            <a:cxnSpLocks/>
          </p:cNvCxnSpPr>
          <p:nvPr/>
        </p:nvCxnSpPr>
        <p:spPr>
          <a:xfrm>
            <a:off x="9792511" y="2467380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lokTextu 36">
            <a:extLst>
              <a:ext uri="{FF2B5EF4-FFF2-40B4-BE49-F238E27FC236}">
                <a16:creationId xmlns:a16="http://schemas.microsoft.com/office/drawing/2014/main" id="{64D52FC8-6385-3DFD-901B-2C44B24C76B3}"/>
              </a:ext>
            </a:extLst>
          </p:cNvPr>
          <p:cNvSpPr txBox="1"/>
          <p:nvPr/>
        </p:nvSpPr>
        <p:spPr>
          <a:xfrm>
            <a:off x="3992277" y="2667820"/>
            <a:ext cx="18879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Moduly na dokúpenie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         na mieru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na mieru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Analýzy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Napojenia na ES jednorazovo</a:t>
            </a:r>
          </a:p>
        </p:txBody>
      </p:sp>
      <p:sp>
        <p:nvSpPr>
          <p:cNvPr id="40" name="BlokTextu 39">
            <a:extLst>
              <a:ext uri="{FF2B5EF4-FFF2-40B4-BE49-F238E27FC236}">
                <a16:creationId xmlns:a16="http://schemas.microsoft.com/office/drawing/2014/main" id="{D74DE8CC-90A8-5623-C9E8-64F307BD9961}"/>
              </a:ext>
            </a:extLst>
          </p:cNvPr>
          <p:cNvSpPr txBox="1"/>
          <p:nvPr/>
        </p:nvSpPr>
        <p:spPr>
          <a:xfrm>
            <a:off x="5896233" y="2685785"/>
            <a:ext cx="18879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Pohoda jednorazovo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na mieru, zber podkladov Weby Group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765D0713-26AD-08FE-08E2-96B43D16ACD8}"/>
              </a:ext>
            </a:extLst>
          </p:cNvPr>
          <p:cNvSpPr txBox="1"/>
          <p:nvPr/>
        </p:nvSpPr>
        <p:spPr>
          <a:xfrm>
            <a:off x="9875284" y="5271874"/>
            <a:ext cx="202016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Niektoré domény</a:t>
            </a:r>
          </a:p>
        </p:txBody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68BD5EAF-3186-39DF-7E2B-7E19F349DD4A}"/>
              </a:ext>
            </a:extLst>
          </p:cNvPr>
          <p:cNvSpPr txBox="1"/>
          <p:nvPr/>
        </p:nvSpPr>
        <p:spPr>
          <a:xfrm>
            <a:off x="9818170" y="2774239"/>
            <a:ext cx="188791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SMS</a:t>
            </a: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B0F88C9D-94DB-D0AC-DE65-B6F6E1020CF6}"/>
              </a:ext>
            </a:extLst>
          </p:cNvPr>
          <p:cNvSpPr txBox="1"/>
          <p:nvPr/>
        </p:nvSpPr>
        <p:spPr>
          <a:xfrm>
            <a:off x="667850" y="3375259"/>
            <a:ext cx="1750391" cy="37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Eshopy</a:t>
            </a:r>
            <a:endParaRPr lang="sk-SK" sz="12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46" name="BlokTextu 45">
            <a:extLst>
              <a:ext uri="{FF2B5EF4-FFF2-40B4-BE49-F238E27FC236}">
                <a16:creationId xmlns:a16="http://schemas.microsoft.com/office/drawing/2014/main" id="{100B16EA-E9F8-958B-9900-157EA0A80187}"/>
              </a:ext>
            </a:extLst>
          </p:cNvPr>
          <p:cNvSpPr txBox="1"/>
          <p:nvPr/>
        </p:nvSpPr>
        <p:spPr>
          <a:xfrm>
            <a:off x="684888" y="4616073"/>
            <a:ext cx="941369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Reklama</a:t>
            </a:r>
          </a:p>
        </p:txBody>
      </p:sp>
      <p:sp>
        <p:nvSpPr>
          <p:cNvPr id="47" name="BlokTextu 46">
            <a:extLst>
              <a:ext uri="{FF2B5EF4-FFF2-40B4-BE49-F238E27FC236}">
                <a16:creationId xmlns:a16="http://schemas.microsoft.com/office/drawing/2014/main" id="{1D2984F0-EC7E-D5D4-F384-FB8DDA48E17E}"/>
              </a:ext>
            </a:extLst>
          </p:cNvPr>
          <p:cNvSpPr txBox="1"/>
          <p:nvPr/>
        </p:nvSpPr>
        <p:spPr>
          <a:xfrm>
            <a:off x="684888" y="5181594"/>
            <a:ext cx="1750391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Domény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Hosting</a:t>
            </a:r>
            <a:endParaRPr lang="sk-SK" sz="12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46FA181-541D-38AB-CECF-B99077474DC3}"/>
              </a:ext>
            </a:extLst>
          </p:cNvPr>
          <p:cNvSpPr txBox="1"/>
          <p:nvPr/>
        </p:nvSpPr>
        <p:spPr>
          <a:xfrm>
            <a:off x="1008462" y="1603085"/>
            <a:ext cx="7736011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(realizácia a fakturácia WEBY GROUP)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362DCF5-C184-6396-B94B-BEEBBC46AAC0}"/>
              </a:ext>
            </a:extLst>
          </p:cNvPr>
          <p:cNvSpPr txBox="1"/>
          <p:nvPr/>
        </p:nvSpPr>
        <p:spPr>
          <a:xfrm>
            <a:off x="2538400" y="2029720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20%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30EF10F-3DE1-EE8D-F539-CFEAE23922A8}"/>
              </a:ext>
            </a:extLst>
          </p:cNvPr>
          <p:cNvSpPr txBox="1"/>
          <p:nvPr/>
        </p:nvSpPr>
        <p:spPr>
          <a:xfrm>
            <a:off x="4615516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20%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3A5DF4A-F135-60C9-865F-6C0A718BAE1E}"/>
              </a:ext>
            </a:extLst>
          </p:cNvPr>
          <p:cNvSpPr txBox="1"/>
          <p:nvPr/>
        </p:nvSpPr>
        <p:spPr>
          <a:xfrm>
            <a:off x="6614327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10%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DE6DC61-565D-22A0-3E7D-159951FA50D8}"/>
              </a:ext>
            </a:extLst>
          </p:cNvPr>
          <p:cNvSpPr txBox="1"/>
          <p:nvPr/>
        </p:nvSpPr>
        <p:spPr>
          <a:xfrm>
            <a:off x="8551126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0%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1F7CB82-C460-EA65-088E-7045BB90D74C}"/>
              </a:ext>
            </a:extLst>
          </p:cNvPr>
          <p:cNvSpPr txBox="1"/>
          <p:nvPr/>
        </p:nvSpPr>
        <p:spPr>
          <a:xfrm>
            <a:off x="10410829" y="2035847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0%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726E5821-691A-C6AE-98F6-8A6E446AAF97}"/>
              </a:ext>
            </a:extLst>
          </p:cNvPr>
          <p:cNvSpPr txBox="1"/>
          <p:nvPr/>
        </p:nvSpPr>
        <p:spPr>
          <a:xfrm>
            <a:off x="3992277" y="4630081"/>
            <a:ext cx="2020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Marketing (GA4, AKW...) </a:t>
            </a:r>
          </a:p>
        </p:txBody>
      </p:sp>
    </p:spTree>
    <p:extLst>
      <p:ext uri="{BB962C8B-B14F-4D97-AF65-F5344CB8AC3E}">
        <p14:creationId xmlns:p14="http://schemas.microsoft.com/office/powerpoint/2010/main" val="21445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496AE52-C260-A0B3-4CA4-4E70659BA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7" y="1"/>
            <a:ext cx="12192000" cy="6857999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68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Jednorazová odmena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C889B81-0EE4-4D3F-E330-86D574E62EFA}"/>
              </a:ext>
            </a:extLst>
          </p:cNvPr>
          <p:cNvSpPr txBox="1"/>
          <p:nvPr/>
        </p:nvSpPr>
        <p:spPr>
          <a:xfrm>
            <a:off x="1844086" y="2677053"/>
            <a:ext cx="213215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Grafické návrhy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šablóna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Zber podkladov Partner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9744842D-B2AB-9708-5FF0-AA1FED6ACD77}"/>
              </a:ext>
            </a:extLst>
          </p:cNvPr>
          <p:cNvSpPr txBox="1"/>
          <p:nvPr/>
        </p:nvSpPr>
        <p:spPr>
          <a:xfrm>
            <a:off x="1861166" y="4545675"/>
            <a:ext cx="22939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Plnenie profilov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407CC6D0-13C7-70CC-37A8-40B39FC235B3}"/>
              </a:ext>
            </a:extLst>
          </p:cNvPr>
          <p:cNvCxnSpPr/>
          <p:nvPr/>
        </p:nvCxnSpPr>
        <p:spPr>
          <a:xfrm>
            <a:off x="695325" y="4461948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9152975C-8855-F375-349B-5F59A602A1E1}"/>
              </a:ext>
            </a:extLst>
          </p:cNvPr>
          <p:cNvCxnSpPr/>
          <p:nvPr/>
        </p:nvCxnSpPr>
        <p:spPr>
          <a:xfrm>
            <a:off x="684888" y="5128992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>
            <a:extLst>
              <a:ext uri="{FF2B5EF4-FFF2-40B4-BE49-F238E27FC236}">
                <a16:creationId xmlns:a16="http://schemas.microsoft.com/office/drawing/2014/main" id="{958FABAA-C51B-35B3-6A10-C482F36C0D23}"/>
              </a:ext>
            </a:extLst>
          </p:cNvPr>
          <p:cNvCxnSpPr>
            <a:cxnSpLocks/>
          </p:cNvCxnSpPr>
          <p:nvPr/>
        </p:nvCxnSpPr>
        <p:spPr>
          <a:xfrm>
            <a:off x="1844086" y="24259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nica 31">
            <a:extLst>
              <a:ext uri="{FF2B5EF4-FFF2-40B4-BE49-F238E27FC236}">
                <a16:creationId xmlns:a16="http://schemas.microsoft.com/office/drawing/2014/main" id="{6DD68C3D-7E30-217A-96CC-34BFAF2B4B5E}"/>
              </a:ext>
            </a:extLst>
          </p:cNvPr>
          <p:cNvCxnSpPr>
            <a:cxnSpLocks/>
          </p:cNvCxnSpPr>
          <p:nvPr/>
        </p:nvCxnSpPr>
        <p:spPr>
          <a:xfrm>
            <a:off x="3920247" y="2442401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>
            <a:extLst>
              <a:ext uri="{FF2B5EF4-FFF2-40B4-BE49-F238E27FC236}">
                <a16:creationId xmlns:a16="http://schemas.microsoft.com/office/drawing/2014/main" id="{7CEA0186-3560-9302-5607-B6A90FB012B9}"/>
              </a:ext>
            </a:extLst>
          </p:cNvPr>
          <p:cNvCxnSpPr/>
          <p:nvPr/>
        </p:nvCxnSpPr>
        <p:spPr>
          <a:xfrm>
            <a:off x="695325" y="2692838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nica 33">
            <a:extLst>
              <a:ext uri="{FF2B5EF4-FFF2-40B4-BE49-F238E27FC236}">
                <a16:creationId xmlns:a16="http://schemas.microsoft.com/office/drawing/2014/main" id="{882A8EF3-713E-BBD2-D71C-E455943966E3}"/>
              </a:ext>
            </a:extLst>
          </p:cNvPr>
          <p:cNvCxnSpPr>
            <a:cxnSpLocks/>
          </p:cNvCxnSpPr>
          <p:nvPr/>
        </p:nvCxnSpPr>
        <p:spPr>
          <a:xfrm>
            <a:off x="5880195" y="24424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nica 34">
            <a:extLst>
              <a:ext uri="{FF2B5EF4-FFF2-40B4-BE49-F238E27FC236}">
                <a16:creationId xmlns:a16="http://schemas.microsoft.com/office/drawing/2014/main" id="{E2FC5900-BA8E-76D3-156B-D5AACB67A1A6}"/>
              </a:ext>
            </a:extLst>
          </p:cNvPr>
          <p:cNvCxnSpPr>
            <a:cxnSpLocks/>
          </p:cNvCxnSpPr>
          <p:nvPr/>
        </p:nvCxnSpPr>
        <p:spPr>
          <a:xfrm>
            <a:off x="7895617" y="24424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nica 35">
            <a:extLst>
              <a:ext uri="{FF2B5EF4-FFF2-40B4-BE49-F238E27FC236}">
                <a16:creationId xmlns:a16="http://schemas.microsoft.com/office/drawing/2014/main" id="{5159337D-3647-B1F0-800C-0908F07A608E}"/>
              </a:ext>
            </a:extLst>
          </p:cNvPr>
          <p:cNvCxnSpPr>
            <a:cxnSpLocks/>
          </p:cNvCxnSpPr>
          <p:nvPr/>
        </p:nvCxnSpPr>
        <p:spPr>
          <a:xfrm>
            <a:off x="9792511" y="2467380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lokTextu 36">
            <a:extLst>
              <a:ext uri="{FF2B5EF4-FFF2-40B4-BE49-F238E27FC236}">
                <a16:creationId xmlns:a16="http://schemas.microsoft.com/office/drawing/2014/main" id="{64D52FC8-6385-3DFD-901B-2C44B24C76B3}"/>
              </a:ext>
            </a:extLst>
          </p:cNvPr>
          <p:cNvSpPr txBox="1"/>
          <p:nvPr/>
        </p:nvSpPr>
        <p:spPr>
          <a:xfrm>
            <a:off x="3992277" y="2667820"/>
            <a:ext cx="18879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Moduly na dokúpenie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         na mieru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na mieru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Analýzy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Napojenia na ES jednorazovo</a:t>
            </a: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5B6CBB7F-6C76-F951-8D9B-04E534BB8558}"/>
              </a:ext>
            </a:extLst>
          </p:cNvPr>
          <p:cNvSpPr txBox="1"/>
          <p:nvPr/>
        </p:nvSpPr>
        <p:spPr>
          <a:xfrm>
            <a:off x="3992277" y="4630081"/>
            <a:ext cx="2020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Marketing (GA4, AKW...) </a:t>
            </a:r>
          </a:p>
        </p:txBody>
      </p:sp>
      <p:sp>
        <p:nvSpPr>
          <p:cNvPr id="40" name="BlokTextu 39">
            <a:extLst>
              <a:ext uri="{FF2B5EF4-FFF2-40B4-BE49-F238E27FC236}">
                <a16:creationId xmlns:a16="http://schemas.microsoft.com/office/drawing/2014/main" id="{D74DE8CC-90A8-5623-C9E8-64F307BD9961}"/>
              </a:ext>
            </a:extLst>
          </p:cNvPr>
          <p:cNvSpPr txBox="1"/>
          <p:nvPr/>
        </p:nvSpPr>
        <p:spPr>
          <a:xfrm>
            <a:off x="5896233" y="2685785"/>
            <a:ext cx="18879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Pohoda jednorazovo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na mieru, zber podkladov Weby Group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765D0713-26AD-08FE-08E2-96B43D16ACD8}"/>
              </a:ext>
            </a:extLst>
          </p:cNvPr>
          <p:cNvSpPr txBox="1"/>
          <p:nvPr/>
        </p:nvSpPr>
        <p:spPr>
          <a:xfrm>
            <a:off x="9875284" y="5271874"/>
            <a:ext cx="202016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Niektoré domény</a:t>
            </a:r>
          </a:p>
        </p:txBody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68BD5EAF-3186-39DF-7E2B-7E19F349DD4A}"/>
              </a:ext>
            </a:extLst>
          </p:cNvPr>
          <p:cNvSpPr txBox="1"/>
          <p:nvPr/>
        </p:nvSpPr>
        <p:spPr>
          <a:xfrm>
            <a:off x="9818170" y="2774239"/>
            <a:ext cx="188791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SMS</a:t>
            </a: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B0F88C9D-94DB-D0AC-DE65-B6F6E1020CF6}"/>
              </a:ext>
            </a:extLst>
          </p:cNvPr>
          <p:cNvSpPr txBox="1"/>
          <p:nvPr/>
        </p:nvSpPr>
        <p:spPr>
          <a:xfrm>
            <a:off x="667850" y="3375259"/>
            <a:ext cx="1750391" cy="37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Eshopy</a:t>
            </a:r>
            <a:endParaRPr lang="sk-SK" sz="12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46" name="BlokTextu 45">
            <a:extLst>
              <a:ext uri="{FF2B5EF4-FFF2-40B4-BE49-F238E27FC236}">
                <a16:creationId xmlns:a16="http://schemas.microsoft.com/office/drawing/2014/main" id="{100B16EA-E9F8-958B-9900-157EA0A80187}"/>
              </a:ext>
            </a:extLst>
          </p:cNvPr>
          <p:cNvSpPr txBox="1"/>
          <p:nvPr/>
        </p:nvSpPr>
        <p:spPr>
          <a:xfrm>
            <a:off x="684888" y="4616073"/>
            <a:ext cx="941369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Reklama</a:t>
            </a:r>
          </a:p>
        </p:txBody>
      </p:sp>
      <p:sp>
        <p:nvSpPr>
          <p:cNvPr id="47" name="BlokTextu 46">
            <a:extLst>
              <a:ext uri="{FF2B5EF4-FFF2-40B4-BE49-F238E27FC236}">
                <a16:creationId xmlns:a16="http://schemas.microsoft.com/office/drawing/2014/main" id="{1D2984F0-EC7E-D5D4-F384-FB8DDA48E17E}"/>
              </a:ext>
            </a:extLst>
          </p:cNvPr>
          <p:cNvSpPr txBox="1"/>
          <p:nvPr/>
        </p:nvSpPr>
        <p:spPr>
          <a:xfrm>
            <a:off x="684888" y="5181594"/>
            <a:ext cx="1750391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Domény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Hosting</a:t>
            </a:r>
            <a:endParaRPr lang="sk-SK" sz="12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46FA181-541D-38AB-CECF-B99077474DC3}"/>
              </a:ext>
            </a:extLst>
          </p:cNvPr>
          <p:cNvSpPr txBox="1"/>
          <p:nvPr/>
        </p:nvSpPr>
        <p:spPr>
          <a:xfrm>
            <a:off x="1008462" y="1603085"/>
            <a:ext cx="7736011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(realizácia a fakturácia PARTNER)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362DCF5-C184-6396-B94B-BEEBBC46AAC0}"/>
              </a:ext>
            </a:extLst>
          </p:cNvPr>
          <p:cNvSpPr txBox="1"/>
          <p:nvPr/>
        </p:nvSpPr>
        <p:spPr>
          <a:xfrm>
            <a:off x="2538400" y="2029720"/>
            <a:ext cx="853931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24BF7E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100%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30EF10F-3DE1-EE8D-F539-CFEAE23922A8}"/>
              </a:ext>
            </a:extLst>
          </p:cNvPr>
          <p:cNvSpPr txBox="1"/>
          <p:nvPr/>
        </p:nvSpPr>
        <p:spPr>
          <a:xfrm>
            <a:off x="4615516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20%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3A5DF4A-F135-60C9-865F-6C0A718BAE1E}"/>
              </a:ext>
            </a:extLst>
          </p:cNvPr>
          <p:cNvSpPr txBox="1"/>
          <p:nvPr/>
        </p:nvSpPr>
        <p:spPr>
          <a:xfrm>
            <a:off x="6614327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10%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DE6DC61-565D-22A0-3E7D-159951FA50D8}"/>
              </a:ext>
            </a:extLst>
          </p:cNvPr>
          <p:cNvSpPr txBox="1"/>
          <p:nvPr/>
        </p:nvSpPr>
        <p:spPr>
          <a:xfrm>
            <a:off x="8551126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0%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1F7CB82-C460-EA65-088E-7045BB90D74C}"/>
              </a:ext>
            </a:extLst>
          </p:cNvPr>
          <p:cNvSpPr txBox="1"/>
          <p:nvPr/>
        </p:nvSpPr>
        <p:spPr>
          <a:xfrm>
            <a:off x="10410829" y="2035847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729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496AE52-C260-A0B3-4CA4-4E70659BA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7" y="1"/>
            <a:ext cx="12192000" cy="6857999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Pravidelná predajná odmena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407CC6D0-13C7-70CC-37A8-40B39FC235B3}"/>
              </a:ext>
            </a:extLst>
          </p:cNvPr>
          <p:cNvCxnSpPr/>
          <p:nvPr/>
        </p:nvCxnSpPr>
        <p:spPr>
          <a:xfrm>
            <a:off x="695325" y="4461948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9152975C-8855-F375-349B-5F59A602A1E1}"/>
              </a:ext>
            </a:extLst>
          </p:cNvPr>
          <p:cNvCxnSpPr/>
          <p:nvPr/>
        </p:nvCxnSpPr>
        <p:spPr>
          <a:xfrm>
            <a:off x="684888" y="5128992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>
            <a:extLst>
              <a:ext uri="{FF2B5EF4-FFF2-40B4-BE49-F238E27FC236}">
                <a16:creationId xmlns:a16="http://schemas.microsoft.com/office/drawing/2014/main" id="{958FABAA-C51B-35B3-6A10-C482F36C0D23}"/>
              </a:ext>
            </a:extLst>
          </p:cNvPr>
          <p:cNvCxnSpPr>
            <a:cxnSpLocks/>
          </p:cNvCxnSpPr>
          <p:nvPr/>
        </p:nvCxnSpPr>
        <p:spPr>
          <a:xfrm>
            <a:off x="1844086" y="24259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nica 31">
            <a:extLst>
              <a:ext uri="{FF2B5EF4-FFF2-40B4-BE49-F238E27FC236}">
                <a16:creationId xmlns:a16="http://schemas.microsoft.com/office/drawing/2014/main" id="{6DD68C3D-7E30-217A-96CC-34BFAF2B4B5E}"/>
              </a:ext>
            </a:extLst>
          </p:cNvPr>
          <p:cNvCxnSpPr>
            <a:cxnSpLocks/>
          </p:cNvCxnSpPr>
          <p:nvPr/>
        </p:nvCxnSpPr>
        <p:spPr>
          <a:xfrm>
            <a:off x="3920247" y="2442401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>
            <a:extLst>
              <a:ext uri="{FF2B5EF4-FFF2-40B4-BE49-F238E27FC236}">
                <a16:creationId xmlns:a16="http://schemas.microsoft.com/office/drawing/2014/main" id="{7CEA0186-3560-9302-5607-B6A90FB012B9}"/>
              </a:ext>
            </a:extLst>
          </p:cNvPr>
          <p:cNvCxnSpPr/>
          <p:nvPr/>
        </p:nvCxnSpPr>
        <p:spPr>
          <a:xfrm>
            <a:off x="695325" y="2692838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nica 33">
            <a:extLst>
              <a:ext uri="{FF2B5EF4-FFF2-40B4-BE49-F238E27FC236}">
                <a16:creationId xmlns:a16="http://schemas.microsoft.com/office/drawing/2014/main" id="{882A8EF3-713E-BBD2-D71C-E455943966E3}"/>
              </a:ext>
            </a:extLst>
          </p:cNvPr>
          <p:cNvCxnSpPr>
            <a:cxnSpLocks/>
          </p:cNvCxnSpPr>
          <p:nvPr/>
        </p:nvCxnSpPr>
        <p:spPr>
          <a:xfrm>
            <a:off x="5880195" y="24424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nica 34">
            <a:extLst>
              <a:ext uri="{FF2B5EF4-FFF2-40B4-BE49-F238E27FC236}">
                <a16:creationId xmlns:a16="http://schemas.microsoft.com/office/drawing/2014/main" id="{E2FC5900-BA8E-76D3-156B-D5AACB67A1A6}"/>
              </a:ext>
            </a:extLst>
          </p:cNvPr>
          <p:cNvCxnSpPr>
            <a:cxnSpLocks/>
          </p:cNvCxnSpPr>
          <p:nvPr/>
        </p:nvCxnSpPr>
        <p:spPr>
          <a:xfrm>
            <a:off x="7895617" y="24424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nica 35">
            <a:extLst>
              <a:ext uri="{FF2B5EF4-FFF2-40B4-BE49-F238E27FC236}">
                <a16:creationId xmlns:a16="http://schemas.microsoft.com/office/drawing/2014/main" id="{5159337D-3647-B1F0-800C-0908F07A608E}"/>
              </a:ext>
            </a:extLst>
          </p:cNvPr>
          <p:cNvCxnSpPr>
            <a:cxnSpLocks/>
          </p:cNvCxnSpPr>
          <p:nvPr/>
        </p:nvCxnSpPr>
        <p:spPr>
          <a:xfrm>
            <a:off x="9792511" y="2467380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lokTextu 36">
            <a:extLst>
              <a:ext uri="{FF2B5EF4-FFF2-40B4-BE49-F238E27FC236}">
                <a16:creationId xmlns:a16="http://schemas.microsoft.com/office/drawing/2014/main" id="{64D52FC8-6385-3DFD-901B-2C44B24C76B3}"/>
              </a:ext>
            </a:extLst>
          </p:cNvPr>
          <p:cNvSpPr txBox="1"/>
          <p:nvPr/>
        </p:nvSpPr>
        <p:spPr>
          <a:xfrm>
            <a:off x="3992277" y="2667820"/>
            <a:ext cx="18879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Moduly na dokúpenie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         na mieru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na mieru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Analýzy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Napojenia na ES jednorazovo</a:t>
            </a: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5B6CBB7F-6C76-F951-8D9B-04E534BB8558}"/>
              </a:ext>
            </a:extLst>
          </p:cNvPr>
          <p:cNvSpPr txBox="1"/>
          <p:nvPr/>
        </p:nvSpPr>
        <p:spPr>
          <a:xfrm>
            <a:off x="3992277" y="4630081"/>
            <a:ext cx="2020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Marketing (GA4, AKW...) </a:t>
            </a:r>
          </a:p>
        </p:txBody>
      </p:sp>
      <p:sp>
        <p:nvSpPr>
          <p:cNvPr id="40" name="BlokTextu 39">
            <a:extLst>
              <a:ext uri="{FF2B5EF4-FFF2-40B4-BE49-F238E27FC236}">
                <a16:creationId xmlns:a16="http://schemas.microsoft.com/office/drawing/2014/main" id="{D74DE8CC-90A8-5623-C9E8-64F307BD9961}"/>
              </a:ext>
            </a:extLst>
          </p:cNvPr>
          <p:cNvSpPr txBox="1"/>
          <p:nvPr/>
        </p:nvSpPr>
        <p:spPr>
          <a:xfrm>
            <a:off x="5896233" y="2685785"/>
            <a:ext cx="18879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Pohoda jednorazovo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na mieru, zber podkladov Weby Group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765D0713-26AD-08FE-08E2-96B43D16ACD8}"/>
              </a:ext>
            </a:extLst>
          </p:cNvPr>
          <p:cNvSpPr txBox="1"/>
          <p:nvPr/>
        </p:nvSpPr>
        <p:spPr>
          <a:xfrm>
            <a:off x="9875284" y="5271874"/>
            <a:ext cx="202016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Niektoré domény</a:t>
            </a:r>
          </a:p>
        </p:txBody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68BD5EAF-3186-39DF-7E2B-7E19F349DD4A}"/>
              </a:ext>
            </a:extLst>
          </p:cNvPr>
          <p:cNvSpPr txBox="1"/>
          <p:nvPr/>
        </p:nvSpPr>
        <p:spPr>
          <a:xfrm>
            <a:off x="9818170" y="2774239"/>
            <a:ext cx="188791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SMS</a:t>
            </a: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B0F88C9D-94DB-D0AC-DE65-B6F6E1020CF6}"/>
              </a:ext>
            </a:extLst>
          </p:cNvPr>
          <p:cNvSpPr txBox="1"/>
          <p:nvPr/>
        </p:nvSpPr>
        <p:spPr>
          <a:xfrm>
            <a:off x="667850" y="3375259"/>
            <a:ext cx="1750391" cy="37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Eshopy</a:t>
            </a:r>
            <a:endParaRPr lang="sk-SK" sz="12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46" name="BlokTextu 45">
            <a:extLst>
              <a:ext uri="{FF2B5EF4-FFF2-40B4-BE49-F238E27FC236}">
                <a16:creationId xmlns:a16="http://schemas.microsoft.com/office/drawing/2014/main" id="{100B16EA-E9F8-958B-9900-157EA0A80187}"/>
              </a:ext>
            </a:extLst>
          </p:cNvPr>
          <p:cNvSpPr txBox="1"/>
          <p:nvPr/>
        </p:nvSpPr>
        <p:spPr>
          <a:xfrm>
            <a:off x="684888" y="4616073"/>
            <a:ext cx="941369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Reklama</a:t>
            </a:r>
          </a:p>
        </p:txBody>
      </p:sp>
      <p:sp>
        <p:nvSpPr>
          <p:cNvPr id="47" name="BlokTextu 46">
            <a:extLst>
              <a:ext uri="{FF2B5EF4-FFF2-40B4-BE49-F238E27FC236}">
                <a16:creationId xmlns:a16="http://schemas.microsoft.com/office/drawing/2014/main" id="{1D2984F0-EC7E-D5D4-F384-FB8DDA48E17E}"/>
              </a:ext>
            </a:extLst>
          </p:cNvPr>
          <p:cNvSpPr txBox="1"/>
          <p:nvPr/>
        </p:nvSpPr>
        <p:spPr>
          <a:xfrm>
            <a:off x="684888" y="5181594"/>
            <a:ext cx="1750391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Domény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Hosting</a:t>
            </a:r>
            <a:endParaRPr lang="sk-SK" sz="12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362DCF5-C184-6396-B94B-BEEBBC46AAC0}"/>
              </a:ext>
            </a:extLst>
          </p:cNvPr>
          <p:cNvSpPr txBox="1"/>
          <p:nvPr/>
        </p:nvSpPr>
        <p:spPr>
          <a:xfrm>
            <a:off x="2538400" y="2029720"/>
            <a:ext cx="853931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5%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30EF10F-3DE1-EE8D-F539-CFEAE23922A8}"/>
              </a:ext>
            </a:extLst>
          </p:cNvPr>
          <p:cNvSpPr txBox="1"/>
          <p:nvPr/>
        </p:nvSpPr>
        <p:spPr>
          <a:xfrm>
            <a:off x="4615516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5%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3A5DF4A-F135-60C9-865F-6C0A718BAE1E}"/>
              </a:ext>
            </a:extLst>
          </p:cNvPr>
          <p:cNvSpPr txBox="1"/>
          <p:nvPr/>
        </p:nvSpPr>
        <p:spPr>
          <a:xfrm>
            <a:off x="6614327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5%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DE6DC61-565D-22A0-3E7D-159951FA50D8}"/>
              </a:ext>
            </a:extLst>
          </p:cNvPr>
          <p:cNvSpPr txBox="1"/>
          <p:nvPr/>
        </p:nvSpPr>
        <p:spPr>
          <a:xfrm>
            <a:off x="8551126" y="2037579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5%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1F7CB82-C460-EA65-088E-7045BB90D74C}"/>
              </a:ext>
            </a:extLst>
          </p:cNvPr>
          <p:cNvSpPr txBox="1"/>
          <p:nvPr/>
        </p:nvSpPr>
        <p:spPr>
          <a:xfrm>
            <a:off x="10410829" y="2035847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0%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D1B110A4-C5FA-22DF-8C92-EA04F848FFC6}"/>
              </a:ext>
            </a:extLst>
          </p:cNvPr>
          <p:cNvSpPr txBox="1"/>
          <p:nvPr/>
        </p:nvSpPr>
        <p:spPr>
          <a:xfrm>
            <a:off x="1844086" y="2677053"/>
            <a:ext cx="2132153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Grafické návrhy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šablóna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Zber podkladov Partner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Prevádzka/licencia softvéru e-</a:t>
            </a:r>
            <a:r>
              <a:rPr lang="sk-SK" sz="1200" dirty="0" err="1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shopu</a:t>
            </a:r>
            <a:endParaRPr lang="sk-SK" sz="1200" dirty="0">
              <a:solidFill>
                <a:srgbClr val="F5832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Prenájom e-</a:t>
            </a:r>
            <a:r>
              <a:rPr lang="sk-SK" sz="1200" dirty="0" err="1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shopu</a:t>
            </a:r>
            <a:endParaRPr lang="sk-SK" sz="1200" dirty="0">
              <a:solidFill>
                <a:srgbClr val="F5832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982FB8EB-A705-EBFA-0B0A-A8880EC3F22A}"/>
              </a:ext>
            </a:extLst>
          </p:cNvPr>
          <p:cNvSpPr txBox="1"/>
          <p:nvPr/>
        </p:nvSpPr>
        <p:spPr>
          <a:xfrm>
            <a:off x="4024068" y="5279613"/>
            <a:ext cx="202016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 err="1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Hosting</a:t>
            </a:r>
            <a:endParaRPr lang="sk-SK" sz="1200" dirty="0">
              <a:solidFill>
                <a:srgbClr val="F5832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E44A687-FCCC-BCE8-625F-AE09CFDAADB0}"/>
              </a:ext>
            </a:extLst>
          </p:cNvPr>
          <p:cNvSpPr txBox="1"/>
          <p:nvPr/>
        </p:nvSpPr>
        <p:spPr>
          <a:xfrm>
            <a:off x="5896233" y="2685785"/>
            <a:ext cx="188791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Pohoda jednorazovo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na mieru, zber podkladov Weby Group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Napojenia na ES pravidelne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Feedy</a:t>
            </a: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pravidelne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6BB8D835-18F8-3A83-F1F0-4CB2275FFA24}"/>
              </a:ext>
            </a:extLst>
          </p:cNvPr>
          <p:cNvSpPr txBox="1"/>
          <p:nvPr/>
        </p:nvSpPr>
        <p:spPr>
          <a:xfrm>
            <a:off x="7905346" y="5266531"/>
            <a:ext cx="2020168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Doména SK, EU, COM</a:t>
            </a:r>
          </a:p>
          <a:p>
            <a:pPr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30EC095F-1E0F-1AF3-9E64-05A029F0968D}"/>
              </a:ext>
            </a:extLst>
          </p:cNvPr>
          <p:cNvSpPr txBox="1"/>
          <p:nvPr/>
        </p:nvSpPr>
        <p:spPr>
          <a:xfrm>
            <a:off x="7911654" y="2739645"/>
            <a:ext cx="1887918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Napojenie na Pohodu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pravidelne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EBA993E2-91EC-72C1-0048-5761024D8BE9}"/>
              </a:ext>
            </a:extLst>
          </p:cNvPr>
          <p:cNvSpPr txBox="1"/>
          <p:nvPr/>
        </p:nvSpPr>
        <p:spPr>
          <a:xfrm>
            <a:off x="1861166" y="4545675"/>
            <a:ext cx="229399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Plnenie profilov</a:t>
            </a:r>
          </a:p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Firemné profily</a:t>
            </a:r>
          </a:p>
        </p:txBody>
      </p:sp>
    </p:spTree>
    <p:extLst>
      <p:ext uri="{BB962C8B-B14F-4D97-AF65-F5344CB8AC3E}">
        <p14:creationId xmlns:p14="http://schemas.microsoft.com/office/powerpoint/2010/main" val="13292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>
            <a:extLst>
              <a:ext uri="{FF2B5EF4-FFF2-40B4-BE49-F238E27FC236}">
                <a16:creationId xmlns:a16="http://schemas.microsoft.com/office/drawing/2014/main" id="{E3621A99-2157-3A92-3D7C-65AC5975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Naše služby a značky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1B01BBD4-A3AE-36F6-AB87-51206A4E3606}"/>
              </a:ext>
            </a:extLst>
          </p:cNvPr>
          <p:cNvSpPr txBox="1"/>
          <p:nvPr/>
        </p:nvSpPr>
        <p:spPr>
          <a:xfrm>
            <a:off x="608618" y="2269342"/>
            <a:ext cx="5410420" cy="22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Pravidelne aktualizovaný softvér eshopu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Stabilný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hosting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, kybernetická bezpečnosť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Registrácia domén všetkých typov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 články, firemné profily na našich portáloch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Spätné odkazy pre klientov v agentúrnej cene</a:t>
            </a:r>
          </a:p>
          <a:p>
            <a:pPr>
              <a:lnSpc>
                <a:spcPct val="150000"/>
              </a:lnSpc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87FCB5E4-A185-80A4-D621-C95AA43A8288}"/>
              </a:ext>
            </a:extLst>
          </p:cNvPr>
          <p:cNvSpPr txBox="1"/>
          <p:nvPr/>
        </p:nvSpPr>
        <p:spPr>
          <a:xfrm>
            <a:off x="6299530" y="2265007"/>
            <a:ext cx="5410420" cy="22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Zázemie etablovanej značky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Programátorský tím, vyladené procesy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Zákonné náležitosti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 err="1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Hotline</a:t>
            </a:r>
            <a:r>
              <a:rPr lang="sk-SK" sz="1600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a zastupiteľnosť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Vzdelávanie</a:t>
            </a:r>
          </a:p>
          <a:p>
            <a:pPr>
              <a:lnSpc>
                <a:spcPct val="150000"/>
              </a:lnSpc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57519E3-48D5-B811-D3CF-01B9BF798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4" y="5108604"/>
            <a:ext cx="1205499" cy="42244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2E77DB9-F26E-BDDD-38CA-2A5DE5D99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58" y="5115472"/>
            <a:ext cx="1287441" cy="20674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16FAB40-A4AD-EEE0-896A-D5F8682FB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22" y="5115472"/>
            <a:ext cx="1244691" cy="204352"/>
          </a:xfrm>
          <a:prstGeom prst="rect">
            <a:avLst/>
          </a:prstGeom>
        </p:spPr>
      </p:pic>
      <p:pic>
        <p:nvPicPr>
          <p:cNvPr id="15" name="Obrázok 14" descr="Obrázok, na ktorom je text&#10;&#10;Automaticky generovaný popis">
            <a:extLst>
              <a:ext uri="{FF2B5EF4-FFF2-40B4-BE49-F238E27FC236}">
                <a16:creationId xmlns:a16="http://schemas.microsoft.com/office/drawing/2014/main" id="{7572F44C-2688-C4D0-A78C-0564907FFF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8" y="4947526"/>
            <a:ext cx="1810469" cy="653599"/>
          </a:xfrm>
          <a:prstGeom prst="rect">
            <a:avLst/>
          </a:prstGeom>
        </p:spPr>
      </p:pic>
      <p:pic>
        <p:nvPicPr>
          <p:cNvPr id="19" name="Obrázok 18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D6B16623-EC5E-E371-D85B-BE6191B41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50" y="5097022"/>
            <a:ext cx="1361386" cy="217509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450E5C54-6B93-A518-2EF3-87F2A6871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066" y="5097022"/>
            <a:ext cx="1892259" cy="3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 build="p"/>
      <p:bldP spid="1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496AE52-C260-A0B3-4CA4-4E70659BA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7" y="1"/>
            <a:ext cx="12192000" cy="6857999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70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Pravidelná predajná + servisná odmena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407CC6D0-13C7-70CC-37A8-40B39FC235B3}"/>
              </a:ext>
            </a:extLst>
          </p:cNvPr>
          <p:cNvCxnSpPr/>
          <p:nvPr/>
        </p:nvCxnSpPr>
        <p:spPr>
          <a:xfrm>
            <a:off x="695325" y="4461948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9152975C-8855-F375-349B-5F59A602A1E1}"/>
              </a:ext>
            </a:extLst>
          </p:cNvPr>
          <p:cNvCxnSpPr/>
          <p:nvPr/>
        </p:nvCxnSpPr>
        <p:spPr>
          <a:xfrm>
            <a:off x="684888" y="5128992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>
            <a:extLst>
              <a:ext uri="{FF2B5EF4-FFF2-40B4-BE49-F238E27FC236}">
                <a16:creationId xmlns:a16="http://schemas.microsoft.com/office/drawing/2014/main" id="{958FABAA-C51B-35B3-6A10-C482F36C0D23}"/>
              </a:ext>
            </a:extLst>
          </p:cNvPr>
          <p:cNvCxnSpPr>
            <a:cxnSpLocks/>
          </p:cNvCxnSpPr>
          <p:nvPr/>
        </p:nvCxnSpPr>
        <p:spPr>
          <a:xfrm>
            <a:off x="1844086" y="24259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nica 31">
            <a:extLst>
              <a:ext uri="{FF2B5EF4-FFF2-40B4-BE49-F238E27FC236}">
                <a16:creationId xmlns:a16="http://schemas.microsoft.com/office/drawing/2014/main" id="{6DD68C3D-7E30-217A-96CC-34BFAF2B4B5E}"/>
              </a:ext>
            </a:extLst>
          </p:cNvPr>
          <p:cNvCxnSpPr>
            <a:cxnSpLocks/>
          </p:cNvCxnSpPr>
          <p:nvPr/>
        </p:nvCxnSpPr>
        <p:spPr>
          <a:xfrm>
            <a:off x="3920247" y="2442401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>
            <a:extLst>
              <a:ext uri="{FF2B5EF4-FFF2-40B4-BE49-F238E27FC236}">
                <a16:creationId xmlns:a16="http://schemas.microsoft.com/office/drawing/2014/main" id="{7CEA0186-3560-9302-5607-B6A90FB012B9}"/>
              </a:ext>
            </a:extLst>
          </p:cNvPr>
          <p:cNvCxnSpPr/>
          <p:nvPr/>
        </p:nvCxnSpPr>
        <p:spPr>
          <a:xfrm>
            <a:off x="695325" y="2692838"/>
            <a:ext cx="1082222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nica 33">
            <a:extLst>
              <a:ext uri="{FF2B5EF4-FFF2-40B4-BE49-F238E27FC236}">
                <a16:creationId xmlns:a16="http://schemas.microsoft.com/office/drawing/2014/main" id="{882A8EF3-713E-BBD2-D71C-E455943966E3}"/>
              </a:ext>
            </a:extLst>
          </p:cNvPr>
          <p:cNvCxnSpPr>
            <a:cxnSpLocks/>
          </p:cNvCxnSpPr>
          <p:nvPr/>
        </p:nvCxnSpPr>
        <p:spPr>
          <a:xfrm>
            <a:off x="5880195" y="24424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nica 34">
            <a:extLst>
              <a:ext uri="{FF2B5EF4-FFF2-40B4-BE49-F238E27FC236}">
                <a16:creationId xmlns:a16="http://schemas.microsoft.com/office/drawing/2014/main" id="{E2FC5900-BA8E-76D3-156B-D5AACB67A1A6}"/>
              </a:ext>
            </a:extLst>
          </p:cNvPr>
          <p:cNvCxnSpPr>
            <a:cxnSpLocks/>
          </p:cNvCxnSpPr>
          <p:nvPr/>
        </p:nvCxnSpPr>
        <p:spPr>
          <a:xfrm>
            <a:off x="7895617" y="2442402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nica 35">
            <a:extLst>
              <a:ext uri="{FF2B5EF4-FFF2-40B4-BE49-F238E27FC236}">
                <a16:creationId xmlns:a16="http://schemas.microsoft.com/office/drawing/2014/main" id="{5159337D-3647-B1F0-800C-0908F07A608E}"/>
              </a:ext>
            </a:extLst>
          </p:cNvPr>
          <p:cNvCxnSpPr>
            <a:cxnSpLocks/>
          </p:cNvCxnSpPr>
          <p:nvPr/>
        </p:nvCxnSpPr>
        <p:spPr>
          <a:xfrm>
            <a:off x="9792511" y="2467380"/>
            <a:ext cx="0" cy="3474294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lokTextu 36">
            <a:extLst>
              <a:ext uri="{FF2B5EF4-FFF2-40B4-BE49-F238E27FC236}">
                <a16:creationId xmlns:a16="http://schemas.microsoft.com/office/drawing/2014/main" id="{64D52FC8-6385-3DFD-901B-2C44B24C76B3}"/>
              </a:ext>
            </a:extLst>
          </p:cNvPr>
          <p:cNvSpPr txBox="1"/>
          <p:nvPr/>
        </p:nvSpPr>
        <p:spPr>
          <a:xfrm>
            <a:off x="3992277" y="2667820"/>
            <a:ext cx="18879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Moduly na dokúpenie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         na mieru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na mieru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Analýzy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Napojenia na ES jednorazovo</a:t>
            </a: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5B6CBB7F-6C76-F951-8D9B-04E534BB8558}"/>
              </a:ext>
            </a:extLst>
          </p:cNvPr>
          <p:cNvSpPr txBox="1"/>
          <p:nvPr/>
        </p:nvSpPr>
        <p:spPr>
          <a:xfrm>
            <a:off x="3992277" y="4630081"/>
            <a:ext cx="2020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Marketing (GA4, AKW...) </a:t>
            </a:r>
          </a:p>
        </p:txBody>
      </p:sp>
      <p:sp>
        <p:nvSpPr>
          <p:cNvPr id="40" name="BlokTextu 39">
            <a:extLst>
              <a:ext uri="{FF2B5EF4-FFF2-40B4-BE49-F238E27FC236}">
                <a16:creationId xmlns:a16="http://schemas.microsoft.com/office/drawing/2014/main" id="{D74DE8CC-90A8-5623-C9E8-64F307BD9961}"/>
              </a:ext>
            </a:extLst>
          </p:cNvPr>
          <p:cNvSpPr txBox="1"/>
          <p:nvPr/>
        </p:nvSpPr>
        <p:spPr>
          <a:xfrm>
            <a:off x="5896233" y="2685785"/>
            <a:ext cx="18879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Pohoda jednorazovo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na mieru, zber podkladov Weby Group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765D0713-26AD-08FE-08E2-96B43D16ACD8}"/>
              </a:ext>
            </a:extLst>
          </p:cNvPr>
          <p:cNvSpPr txBox="1"/>
          <p:nvPr/>
        </p:nvSpPr>
        <p:spPr>
          <a:xfrm>
            <a:off x="9875284" y="5271874"/>
            <a:ext cx="202016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Niektoré domény</a:t>
            </a:r>
          </a:p>
        </p:txBody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68BD5EAF-3186-39DF-7E2B-7E19F349DD4A}"/>
              </a:ext>
            </a:extLst>
          </p:cNvPr>
          <p:cNvSpPr txBox="1"/>
          <p:nvPr/>
        </p:nvSpPr>
        <p:spPr>
          <a:xfrm>
            <a:off x="9818170" y="2774239"/>
            <a:ext cx="188791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SMS</a:t>
            </a: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B0F88C9D-94DB-D0AC-DE65-B6F6E1020CF6}"/>
              </a:ext>
            </a:extLst>
          </p:cNvPr>
          <p:cNvSpPr txBox="1"/>
          <p:nvPr/>
        </p:nvSpPr>
        <p:spPr>
          <a:xfrm>
            <a:off x="667850" y="3375259"/>
            <a:ext cx="1750391" cy="37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Eshopy</a:t>
            </a:r>
            <a:endParaRPr lang="sk-SK" sz="12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46" name="BlokTextu 45">
            <a:extLst>
              <a:ext uri="{FF2B5EF4-FFF2-40B4-BE49-F238E27FC236}">
                <a16:creationId xmlns:a16="http://schemas.microsoft.com/office/drawing/2014/main" id="{100B16EA-E9F8-958B-9900-157EA0A80187}"/>
              </a:ext>
            </a:extLst>
          </p:cNvPr>
          <p:cNvSpPr txBox="1"/>
          <p:nvPr/>
        </p:nvSpPr>
        <p:spPr>
          <a:xfrm>
            <a:off x="684888" y="4616073"/>
            <a:ext cx="941369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Reklama</a:t>
            </a:r>
          </a:p>
        </p:txBody>
      </p:sp>
      <p:sp>
        <p:nvSpPr>
          <p:cNvPr id="47" name="BlokTextu 46">
            <a:extLst>
              <a:ext uri="{FF2B5EF4-FFF2-40B4-BE49-F238E27FC236}">
                <a16:creationId xmlns:a16="http://schemas.microsoft.com/office/drawing/2014/main" id="{1D2984F0-EC7E-D5D4-F384-FB8DDA48E17E}"/>
              </a:ext>
            </a:extLst>
          </p:cNvPr>
          <p:cNvSpPr txBox="1"/>
          <p:nvPr/>
        </p:nvSpPr>
        <p:spPr>
          <a:xfrm>
            <a:off x="684888" y="5181594"/>
            <a:ext cx="1750391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Domény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Hosting</a:t>
            </a:r>
            <a:endParaRPr lang="sk-SK" sz="12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362DCF5-C184-6396-B94B-BEEBBC46AAC0}"/>
              </a:ext>
            </a:extLst>
          </p:cNvPr>
          <p:cNvSpPr txBox="1"/>
          <p:nvPr/>
        </p:nvSpPr>
        <p:spPr>
          <a:xfrm>
            <a:off x="2220950" y="2037579"/>
            <a:ext cx="1102475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5%+ 15%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30EF10F-3DE1-EE8D-F539-CFEAE23922A8}"/>
              </a:ext>
            </a:extLst>
          </p:cNvPr>
          <p:cNvSpPr txBox="1"/>
          <p:nvPr/>
        </p:nvSpPr>
        <p:spPr>
          <a:xfrm>
            <a:off x="4366356" y="2037579"/>
            <a:ext cx="1029770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5%+15%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3A5DF4A-F135-60C9-865F-6C0A718BAE1E}"/>
              </a:ext>
            </a:extLst>
          </p:cNvPr>
          <p:cNvSpPr txBox="1"/>
          <p:nvPr/>
        </p:nvSpPr>
        <p:spPr>
          <a:xfrm>
            <a:off x="6337339" y="2049063"/>
            <a:ext cx="990906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5%+</a:t>
            </a: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0%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DE6DC61-565D-22A0-3E7D-159951FA50D8}"/>
              </a:ext>
            </a:extLst>
          </p:cNvPr>
          <p:cNvSpPr txBox="1"/>
          <p:nvPr/>
        </p:nvSpPr>
        <p:spPr>
          <a:xfrm>
            <a:off x="8374085" y="2025795"/>
            <a:ext cx="990903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5%+</a:t>
            </a: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0%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1F7CB82-C460-EA65-088E-7045BB90D74C}"/>
              </a:ext>
            </a:extLst>
          </p:cNvPr>
          <p:cNvSpPr txBox="1"/>
          <p:nvPr/>
        </p:nvSpPr>
        <p:spPr>
          <a:xfrm>
            <a:off x="10410829" y="2035847"/>
            <a:ext cx="64143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0%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D1B110A4-C5FA-22DF-8C92-EA04F848FFC6}"/>
              </a:ext>
            </a:extLst>
          </p:cNvPr>
          <p:cNvSpPr txBox="1"/>
          <p:nvPr/>
        </p:nvSpPr>
        <p:spPr>
          <a:xfrm>
            <a:off x="1844086" y="2677053"/>
            <a:ext cx="2132153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Grafické návrhy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šablóna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Zber podkladov Partner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Prevádzka/licencia softvéru e-</a:t>
            </a:r>
            <a:r>
              <a:rPr lang="sk-SK" sz="1200" dirty="0" err="1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shopu</a:t>
            </a:r>
            <a:endParaRPr lang="sk-SK" sz="1200" dirty="0">
              <a:solidFill>
                <a:srgbClr val="F5832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Prenájom e-</a:t>
            </a:r>
            <a:r>
              <a:rPr lang="sk-SK" sz="1200" dirty="0" err="1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shopu</a:t>
            </a:r>
            <a:endParaRPr lang="sk-SK" sz="1200" dirty="0">
              <a:solidFill>
                <a:srgbClr val="F5832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982FB8EB-A705-EBFA-0B0A-A8880EC3F22A}"/>
              </a:ext>
            </a:extLst>
          </p:cNvPr>
          <p:cNvSpPr txBox="1"/>
          <p:nvPr/>
        </p:nvSpPr>
        <p:spPr>
          <a:xfrm>
            <a:off x="4024068" y="5279613"/>
            <a:ext cx="202016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 err="1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Hosting</a:t>
            </a:r>
            <a:endParaRPr lang="sk-SK" sz="1200" dirty="0">
              <a:solidFill>
                <a:srgbClr val="F5832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E44A687-FCCC-BCE8-625F-AE09CFDAADB0}"/>
              </a:ext>
            </a:extLst>
          </p:cNvPr>
          <p:cNvSpPr txBox="1"/>
          <p:nvPr/>
        </p:nvSpPr>
        <p:spPr>
          <a:xfrm>
            <a:off x="5896233" y="2685785"/>
            <a:ext cx="188791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Pohoda jednorazovo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Programovanie na mieru, zber podkladov Weby Group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Napojenia na ES pravidelne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 err="1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Feedy</a:t>
            </a: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pravidelne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6BB8D835-18F8-3A83-F1F0-4CB2275FFA24}"/>
              </a:ext>
            </a:extLst>
          </p:cNvPr>
          <p:cNvSpPr txBox="1"/>
          <p:nvPr/>
        </p:nvSpPr>
        <p:spPr>
          <a:xfrm>
            <a:off x="7905346" y="5266531"/>
            <a:ext cx="2020168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Doména SK, EU, COM</a:t>
            </a:r>
          </a:p>
          <a:p>
            <a:pPr>
              <a:spcAft>
                <a:spcPts val="600"/>
              </a:spcAft>
            </a:pPr>
            <a:endParaRPr lang="sk-SK" sz="12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30EC095F-1E0F-1AF3-9E64-05A029F0968D}"/>
              </a:ext>
            </a:extLst>
          </p:cNvPr>
          <p:cNvSpPr txBox="1"/>
          <p:nvPr/>
        </p:nvSpPr>
        <p:spPr>
          <a:xfrm>
            <a:off x="7911654" y="2739645"/>
            <a:ext cx="1887918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Napojenie na Pohodu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pravidelne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EBA993E2-91EC-72C1-0048-5761024D8BE9}"/>
              </a:ext>
            </a:extLst>
          </p:cNvPr>
          <p:cNvSpPr txBox="1"/>
          <p:nvPr/>
        </p:nvSpPr>
        <p:spPr>
          <a:xfrm>
            <a:off x="1861166" y="4545675"/>
            <a:ext cx="229399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Plnenie profilov</a:t>
            </a:r>
          </a:p>
          <a:p>
            <a:pPr>
              <a:spcAft>
                <a:spcPts val="600"/>
              </a:spcAft>
            </a:pPr>
            <a:r>
              <a:rPr lang="sk-SK" sz="12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Firemné profily</a:t>
            </a:r>
          </a:p>
        </p:txBody>
      </p:sp>
    </p:spTree>
    <p:extLst>
      <p:ext uri="{BB962C8B-B14F-4D97-AF65-F5344CB8AC3E}">
        <p14:creationId xmlns:p14="http://schemas.microsoft.com/office/powerpoint/2010/main" val="14779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496AE52-C260-A0B3-4CA4-4E70659BA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7" y="1"/>
            <a:ext cx="12192000" cy="6857999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Školenia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C889B81-0EE4-4D3F-E330-86D574E62EFA}"/>
              </a:ext>
            </a:extLst>
          </p:cNvPr>
          <p:cNvSpPr txBox="1"/>
          <p:nvPr/>
        </p:nvSpPr>
        <p:spPr>
          <a:xfrm>
            <a:off x="2599119" y="3297779"/>
            <a:ext cx="1344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Realizuje Weby Group u klienta partnera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A72F5D64-2591-0D1A-60D6-74E737FE0059}"/>
              </a:ext>
            </a:extLst>
          </p:cNvPr>
          <p:cNvSpPr txBox="1"/>
          <p:nvPr/>
        </p:nvSpPr>
        <p:spPr>
          <a:xfrm>
            <a:off x="423672" y="2021884"/>
            <a:ext cx="1750391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Odmena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407CC6D0-13C7-70CC-37A8-40B39FC235B3}"/>
              </a:ext>
            </a:extLst>
          </p:cNvPr>
          <p:cNvCxnSpPr>
            <a:cxnSpLocks/>
          </p:cNvCxnSpPr>
          <p:nvPr/>
        </p:nvCxnSpPr>
        <p:spPr>
          <a:xfrm>
            <a:off x="1152121" y="4461948"/>
            <a:ext cx="9395732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>
            <a:extLst>
              <a:ext uri="{FF2B5EF4-FFF2-40B4-BE49-F238E27FC236}">
                <a16:creationId xmlns:a16="http://schemas.microsoft.com/office/drawing/2014/main" id="{7CEA0186-3560-9302-5607-B6A90FB012B9}"/>
              </a:ext>
            </a:extLst>
          </p:cNvPr>
          <p:cNvCxnSpPr>
            <a:cxnSpLocks/>
          </p:cNvCxnSpPr>
          <p:nvPr/>
        </p:nvCxnSpPr>
        <p:spPr>
          <a:xfrm>
            <a:off x="1152121" y="2692838"/>
            <a:ext cx="9395732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lokTextu 36">
            <a:extLst>
              <a:ext uri="{FF2B5EF4-FFF2-40B4-BE49-F238E27FC236}">
                <a16:creationId xmlns:a16="http://schemas.microsoft.com/office/drawing/2014/main" id="{64D52FC8-6385-3DFD-901B-2C44B24C76B3}"/>
              </a:ext>
            </a:extLst>
          </p:cNvPr>
          <p:cNvSpPr txBox="1"/>
          <p:nvPr/>
        </p:nvSpPr>
        <p:spPr>
          <a:xfrm>
            <a:off x="4465127" y="3297779"/>
            <a:ext cx="1516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Realizuje Partner, fakturuje sa cez Weby Group</a:t>
            </a: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B0F88C9D-94DB-D0AC-DE65-B6F6E1020CF6}"/>
              </a:ext>
            </a:extLst>
          </p:cNvPr>
          <p:cNvSpPr txBox="1"/>
          <p:nvPr/>
        </p:nvSpPr>
        <p:spPr>
          <a:xfrm>
            <a:off x="1124646" y="3392418"/>
            <a:ext cx="1750391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Školenie</a:t>
            </a:r>
          </a:p>
        </p:txBody>
      </p:sp>
      <p:sp>
        <p:nvSpPr>
          <p:cNvPr id="48" name="BlokTextu 47">
            <a:extLst>
              <a:ext uri="{FF2B5EF4-FFF2-40B4-BE49-F238E27FC236}">
                <a16:creationId xmlns:a16="http://schemas.microsoft.com/office/drawing/2014/main" id="{B318DA20-8DF7-84BF-6DE3-AF98BD6352BE}"/>
              </a:ext>
            </a:extLst>
          </p:cNvPr>
          <p:cNvSpPr txBox="1"/>
          <p:nvPr/>
        </p:nvSpPr>
        <p:spPr>
          <a:xfrm>
            <a:off x="2886527" y="2026823"/>
            <a:ext cx="76898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20%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CAA13F3C-490C-07CB-9593-2193298F658C}"/>
              </a:ext>
            </a:extLst>
          </p:cNvPr>
          <p:cNvCxnSpPr/>
          <p:nvPr/>
        </p:nvCxnSpPr>
        <p:spPr>
          <a:xfrm>
            <a:off x="2447521" y="2600325"/>
            <a:ext cx="0" cy="198120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2376FDB1-BDB0-95D3-7ED3-ECDCADCDF4CB}"/>
              </a:ext>
            </a:extLst>
          </p:cNvPr>
          <p:cNvCxnSpPr/>
          <p:nvPr/>
        </p:nvCxnSpPr>
        <p:spPr>
          <a:xfrm>
            <a:off x="4228696" y="2600325"/>
            <a:ext cx="0" cy="198120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E34252F8-6034-7216-A995-0673FE6E0DBC}"/>
              </a:ext>
            </a:extLst>
          </p:cNvPr>
          <p:cNvCxnSpPr/>
          <p:nvPr/>
        </p:nvCxnSpPr>
        <p:spPr>
          <a:xfrm>
            <a:off x="6143221" y="2593415"/>
            <a:ext cx="0" cy="198120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>
            <a:extLst>
              <a:ext uri="{FF2B5EF4-FFF2-40B4-BE49-F238E27FC236}">
                <a16:creationId xmlns:a16="http://schemas.microsoft.com/office/drawing/2014/main" id="{EDAD5087-6E60-2ACA-9C61-01E63472FEB6}"/>
              </a:ext>
            </a:extLst>
          </p:cNvPr>
          <p:cNvSpPr txBox="1"/>
          <p:nvPr/>
        </p:nvSpPr>
        <p:spPr>
          <a:xfrm>
            <a:off x="6470170" y="3340322"/>
            <a:ext cx="15165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Realizuje Partner, fakturuje partner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7F1879D-E700-1FB3-A691-AA5D0B6882BD}"/>
              </a:ext>
            </a:extLst>
          </p:cNvPr>
          <p:cNvSpPr txBox="1"/>
          <p:nvPr/>
        </p:nvSpPr>
        <p:spPr>
          <a:xfrm>
            <a:off x="4896302" y="2026823"/>
            <a:ext cx="76898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80%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1F4CCA62-063D-58C5-14AD-55B2E321516A}"/>
              </a:ext>
            </a:extLst>
          </p:cNvPr>
          <p:cNvSpPr txBox="1"/>
          <p:nvPr/>
        </p:nvSpPr>
        <p:spPr>
          <a:xfrm>
            <a:off x="6781645" y="2026823"/>
            <a:ext cx="76898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100%</a:t>
            </a:r>
          </a:p>
        </p:txBody>
      </p:sp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A5666566-A9F6-5025-669D-252A73EDDC51}"/>
              </a:ext>
            </a:extLst>
          </p:cNvPr>
          <p:cNvCxnSpPr/>
          <p:nvPr/>
        </p:nvCxnSpPr>
        <p:spPr>
          <a:xfrm>
            <a:off x="8197000" y="2600325"/>
            <a:ext cx="0" cy="198120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kTextu 16">
            <a:extLst>
              <a:ext uri="{FF2B5EF4-FFF2-40B4-BE49-F238E27FC236}">
                <a16:creationId xmlns:a16="http://schemas.microsoft.com/office/drawing/2014/main" id="{1E32271B-F199-F4C4-2F5B-C013C5C35C64}"/>
              </a:ext>
            </a:extLst>
          </p:cNvPr>
          <p:cNvSpPr txBox="1"/>
          <p:nvPr/>
        </p:nvSpPr>
        <p:spPr>
          <a:xfrm>
            <a:off x="8486693" y="3267759"/>
            <a:ext cx="1553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Realizuje partner u klienta Weby Group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DDE87D1B-85EE-ED29-93F7-1E3CEE1D96D2}"/>
              </a:ext>
            </a:extLst>
          </p:cNvPr>
          <p:cNvSpPr txBox="1"/>
          <p:nvPr/>
        </p:nvSpPr>
        <p:spPr>
          <a:xfrm>
            <a:off x="8934082" y="2037662"/>
            <a:ext cx="768989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108677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  <p:bldP spid="16" grpId="0"/>
      <p:bldP spid="37" grpId="0"/>
      <p:bldP spid="45" grpId="0"/>
      <p:bldP spid="48" grpId="0"/>
      <p:bldP spid="8" grpId="0"/>
      <p:bldP spid="9" grpId="0"/>
      <p:bldP spid="12" grpId="0"/>
      <p:bldP spid="17" grpId="0"/>
      <p:bldP spid="1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4543EB7D-2CF1-AE54-D37C-5814B1A21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Štatút školiteľa</a:t>
            </a:r>
          </a:p>
        </p:txBody>
      </p:sp>
      <p:sp>
        <p:nvSpPr>
          <p:cNvPr id="49" name="Nadpis 1">
            <a:extLst>
              <a:ext uri="{FF2B5EF4-FFF2-40B4-BE49-F238E27FC236}">
                <a16:creationId xmlns:a16="http://schemas.microsoft.com/office/drawing/2014/main" id="{6435D446-AF4A-9287-59F3-84D26CB7DAAD}"/>
              </a:ext>
            </a:extLst>
          </p:cNvPr>
          <p:cNvSpPr txBox="1">
            <a:spLocks/>
          </p:cNvSpPr>
          <p:nvPr/>
        </p:nvSpPr>
        <p:spPr>
          <a:xfrm>
            <a:off x="427491" y="2202023"/>
            <a:ext cx="9277003" cy="290236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Štatút školiteľa je predpokladom pre fakturáciu školenia partnerom, alebo pre vznik  nároku na školiteľskú odmenu (zo školení vlastných, alebo iných klientov)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Školiteľ je partner, ktorý absolvoval školenie za prítomnosti iného školiteľa a následne školil dve školenia pod dohľadom školiteľa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Školiteľská odmena predpokladá absolvovanie všetkých produktových školení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 môže klienta školiť na priamo, vo svojich cenách, mimo certifikácie Weby Group, s prebraním zodpovednosti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8044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dĺžnik 91">
            <a:extLst>
              <a:ext uri="{FF2B5EF4-FFF2-40B4-BE49-F238E27FC236}">
                <a16:creationId xmlns:a16="http://schemas.microsoft.com/office/drawing/2014/main" id="{4FA8129E-8644-1A8E-4FE4-C1CDC74D2DDD}"/>
              </a:ext>
            </a:extLst>
          </p:cNvPr>
          <p:cNvSpPr/>
          <p:nvPr/>
        </p:nvSpPr>
        <p:spPr>
          <a:xfrm>
            <a:off x="8163931" y="1220529"/>
            <a:ext cx="3324770" cy="1460534"/>
          </a:xfrm>
          <a:prstGeom prst="rect">
            <a:avLst/>
          </a:prstGeom>
          <a:solidFill>
            <a:srgbClr val="FFCE9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sp>
        <p:nvSpPr>
          <p:cNvPr id="51" name="Nadpis 1">
            <a:extLst>
              <a:ext uri="{FF2B5EF4-FFF2-40B4-BE49-F238E27FC236}">
                <a16:creationId xmlns:a16="http://schemas.microsoft.com/office/drawing/2014/main" id="{419B9172-D92A-17A9-9190-32D70C28B33E}"/>
              </a:ext>
            </a:extLst>
          </p:cNvPr>
          <p:cNvSpPr txBox="1">
            <a:spLocks/>
          </p:cNvSpPr>
          <p:nvPr/>
        </p:nvSpPr>
        <p:spPr>
          <a:xfrm>
            <a:off x="3576720" y="2371122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58" name="Nadpis 1">
            <a:extLst>
              <a:ext uri="{FF2B5EF4-FFF2-40B4-BE49-F238E27FC236}">
                <a16:creationId xmlns:a16="http://schemas.microsoft.com/office/drawing/2014/main" id="{BAE58094-35BF-950D-4040-710CAACA4A07}"/>
              </a:ext>
            </a:extLst>
          </p:cNvPr>
          <p:cNvSpPr txBox="1">
            <a:spLocks/>
          </p:cNvSpPr>
          <p:nvPr/>
        </p:nvSpPr>
        <p:spPr>
          <a:xfrm>
            <a:off x="468651" y="2476136"/>
            <a:ext cx="2684123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b="1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Licencia Business 20%</a:t>
            </a:r>
          </a:p>
        </p:txBody>
      </p:sp>
      <p:sp>
        <p:nvSpPr>
          <p:cNvPr id="59" name="Nadpis 1">
            <a:extLst>
              <a:ext uri="{FF2B5EF4-FFF2-40B4-BE49-F238E27FC236}">
                <a16:creationId xmlns:a16="http://schemas.microsoft.com/office/drawing/2014/main" id="{F62E2654-A0E6-2F52-BDDF-B42697437E72}"/>
              </a:ext>
            </a:extLst>
          </p:cNvPr>
          <p:cNvSpPr txBox="1">
            <a:spLocks/>
          </p:cNvSpPr>
          <p:nvPr/>
        </p:nvSpPr>
        <p:spPr>
          <a:xfrm>
            <a:off x="450781" y="2927332"/>
            <a:ext cx="1908201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Grafický návrh 20%</a:t>
            </a:r>
          </a:p>
        </p:txBody>
      </p:sp>
      <p:sp>
        <p:nvSpPr>
          <p:cNvPr id="60" name="Nadpis 1">
            <a:extLst>
              <a:ext uri="{FF2B5EF4-FFF2-40B4-BE49-F238E27FC236}">
                <a16:creationId xmlns:a16="http://schemas.microsoft.com/office/drawing/2014/main" id="{4DED331B-4E09-81F7-6BA8-DF628BB2783F}"/>
              </a:ext>
            </a:extLst>
          </p:cNvPr>
          <p:cNvSpPr txBox="1">
            <a:spLocks/>
          </p:cNvSpPr>
          <p:nvPr/>
        </p:nvSpPr>
        <p:spPr>
          <a:xfrm>
            <a:off x="463011" y="3379415"/>
            <a:ext cx="2226231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Implementácia 20%</a:t>
            </a:r>
          </a:p>
        </p:txBody>
      </p:sp>
      <p:sp>
        <p:nvSpPr>
          <p:cNvPr id="61" name="Nadpis 1">
            <a:extLst>
              <a:ext uri="{FF2B5EF4-FFF2-40B4-BE49-F238E27FC236}">
                <a16:creationId xmlns:a16="http://schemas.microsoft.com/office/drawing/2014/main" id="{ABE8FC65-3B2E-1B5F-B029-5BCD9C867849}"/>
              </a:ext>
            </a:extLst>
          </p:cNvPr>
          <p:cNvSpPr txBox="1">
            <a:spLocks/>
          </p:cNvSpPr>
          <p:nvPr/>
        </p:nvSpPr>
        <p:spPr>
          <a:xfrm>
            <a:off x="456711" y="4822083"/>
            <a:ext cx="3120009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F5832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Prevádzka Business ročne 20%</a:t>
            </a:r>
          </a:p>
        </p:txBody>
      </p:sp>
      <p:sp>
        <p:nvSpPr>
          <p:cNvPr id="63" name="Nadpis 1">
            <a:extLst>
              <a:ext uri="{FF2B5EF4-FFF2-40B4-BE49-F238E27FC236}">
                <a16:creationId xmlns:a16="http://schemas.microsoft.com/office/drawing/2014/main" id="{F59824D0-A776-9F70-3654-24A545FFFE81}"/>
              </a:ext>
            </a:extLst>
          </p:cNvPr>
          <p:cNvSpPr txBox="1">
            <a:spLocks/>
          </p:cNvSpPr>
          <p:nvPr/>
        </p:nvSpPr>
        <p:spPr>
          <a:xfrm>
            <a:off x="5448255" y="2927416"/>
            <a:ext cx="1558442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49,80 €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64" name="Nadpis 1">
            <a:extLst>
              <a:ext uri="{FF2B5EF4-FFF2-40B4-BE49-F238E27FC236}">
                <a16:creationId xmlns:a16="http://schemas.microsoft.com/office/drawing/2014/main" id="{D283F918-3385-840D-CBF8-336E36A383D4}"/>
              </a:ext>
            </a:extLst>
          </p:cNvPr>
          <p:cNvSpPr txBox="1">
            <a:spLocks/>
          </p:cNvSpPr>
          <p:nvPr/>
        </p:nvSpPr>
        <p:spPr>
          <a:xfrm>
            <a:off x="5446278" y="3374868"/>
            <a:ext cx="844628" cy="34406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59,40 €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74" name="Nadpis 1">
            <a:extLst>
              <a:ext uri="{FF2B5EF4-FFF2-40B4-BE49-F238E27FC236}">
                <a16:creationId xmlns:a16="http://schemas.microsoft.com/office/drawing/2014/main" id="{18421664-D7C7-A111-F0D4-3BF005E5F80A}"/>
              </a:ext>
            </a:extLst>
          </p:cNvPr>
          <p:cNvSpPr txBox="1">
            <a:spLocks/>
          </p:cNvSpPr>
          <p:nvPr/>
        </p:nvSpPr>
        <p:spPr>
          <a:xfrm>
            <a:off x="5332916" y="4393080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445,00 €</a:t>
            </a:r>
          </a:p>
          <a:p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75" name="Nadpis 1">
            <a:extLst>
              <a:ext uri="{FF2B5EF4-FFF2-40B4-BE49-F238E27FC236}">
                <a16:creationId xmlns:a16="http://schemas.microsoft.com/office/drawing/2014/main" id="{A627E2A6-7B59-A8F4-76CF-CB793B289AF6}"/>
              </a:ext>
            </a:extLst>
          </p:cNvPr>
          <p:cNvSpPr txBox="1">
            <a:spLocks/>
          </p:cNvSpPr>
          <p:nvPr/>
        </p:nvSpPr>
        <p:spPr>
          <a:xfrm>
            <a:off x="7640116" y="4390083"/>
            <a:ext cx="1182244" cy="26605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534,40 € </a:t>
            </a:r>
          </a:p>
          <a:p>
            <a:endParaRPr lang="sk-SK" sz="1400" b="1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76" name="Nadpis 1">
            <a:extLst>
              <a:ext uri="{FF2B5EF4-FFF2-40B4-BE49-F238E27FC236}">
                <a16:creationId xmlns:a16="http://schemas.microsoft.com/office/drawing/2014/main" id="{23626FC6-58AE-ECC4-D149-9F8735383B5B}"/>
              </a:ext>
            </a:extLst>
          </p:cNvPr>
          <p:cNvSpPr txBox="1">
            <a:spLocks/>
          </p:cNvSpPr>
          <p:nvPr/>
        </p:nvSpPr>
        <p:spPr>
          <a:xfrm>
            <a:off x="455508" y="4388620"/>
            <a:ext cx="2372897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Celkom jednorazovo</a:t>
            </a:r>
          </a:p>
        </p:txBody>
      </p:sp>
      <p:cxnSp>
        <p:nvCxnSpPr>
          <p:cNvPr id="77" name="Rovná spojnica 76">
            <a:extLst>
              <a:ext uri="{FF2B5EF4-FFF2-40B4-BE49-F238E27FC236}">
                <a16:creationId xmlns:a16="http://schemas.microsoft.com/office/drawing/2014/main" id="{21A311FC-A526-DD64-3D56-FE18AA38B151}"/>
              </a:ext>
            </a:extLst>
          </p:cNvPr>
          <p:cNvCxnSpPr>
            <a:cxnSpLocks/>
          </p:cNvCxnSpPr>
          <p:nvPr/>
        </p:nvCxnSpPr>
        <p:spPr>
          <a:xfrm flipH="1">
            <a:off x="471451" y="4216583"/>
            <a:ext cx="11073938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Nadpis 1">
            <a:extLst>
              <a:ext uri="{FF2B5EF4-FFF2-40B4-BE49-F238E27FC236}">
                <a16:creationId xmlns:a16="http://schemas.microsoft.com/office/drawing/2014/main" id="{A153461C-3670-13AC-663C-612992F7A4CA}"/>
              </a:ext>
            </a:extLst>
          </p:cNvPr>
          <p:cNvSpPr txBox="1">
            <a:spLocks/>
          </p:cNvSpPr>
          <p:nvPr/>
        </p:nvSpPr>
        <p:spPr>
          <a:xfrm>
            <a:off x="10090555" y="4385760"/>
            <a:ext cx="1028971" cy="23487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564,20 €</a:t>
            </a:r>
          </a:p>
          <a:p>
            <a:endParaRPr lang="sk-SK" sz="1400" b="1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  <a:p>
            <a:endParaRPr lang="sk-SK" sz="1400" b="1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82" name="Nadpis 1">
            <a:extLst>
              <a:ext uri="{FF2B5EF4-FFF2-40B4-BE49-F238E27FC236}">
                <a16:creationId xmlns:a16="http://schemas.microsoft.com/office/drawing/2014/main" id="{C95CBD84-0FF8-B7B1-B123-CDAD96BDDC2A}"/>
              </a:ext>
            </a:extLst>
          </p:cNvPr>
          <p:cNvSpPr txBox="1">
            <a:spLocks/>
          </p:cNvSpPr>
          <p:nvPr/>
        </p:nvSpPr>
        <p:spPr>
          <a:xfrm>
            <a:off x="10158010" y="4806024"/>
            <a:ext cx="1325081" cy="32070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103,20 €</a:t>
            </a:r>
          </a:p>
        </p:txBody>
      </p:sp>
      <p:sp>
        <p:nvSpPr>
          <p:cNvPr id="84" name="Nadpis 1">
            <a:extLst>
              <a:ext uri="{FF2B5EF4-FFF2-40B4-BE49-F238E27FC236}">
                <a16:creationId xmlns:a16="http://schemas.microsoft.com/office/drawing/2014/main" id="{517AE8E3-230D-7A44-ABE9-906610C26852}"/>
              </a:ext>
            </a:extLst>
          </p:cNvPr>
          <p:cNvSpPr txBox="1">
            <a:spLocks/>
          </p:cNvSpPr>
          <p:nvPr/>
        </p:nvSpPr>
        <p:spPr>
          <a:xfrm>
            <a:off x="5406109" y="4815680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103,20 €</a:t>
            </a:r>
          </a:p>
          <a:p>
            <a:endParaRPr lang="sk-SK" sz="1400" dirty="0">
              <a:solidFill>
                <a:srgbClr val="F5832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85" name="Nadpis 1">
            <a:extLst>
              <a:ext uri="{FF2B5EF4-FFF2-40B4-BE49-F238E27FC236}">
                <a16:creationId xmlns:a16="http://schemas.microsoft.com/office/drawing/2014/main" id="{626C68A8-2476-8B27-6C2F-D1C3B7E2A37B}"/>
              </a:ext>
            </a:extLst>
          </p:cNvPr>
          <p:cNvSpPr txBox="1">
            <a:spLocks/>
          </p:cNvSpPr>
          <p:nvPr/>
        </p:nvSpPr>
        <p:spPr>
          <a:xfrm>
            <a:off x="7719309" y="4815680"/>
            <a:ext cx="1332243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103,20 € </a:t>
            </a:r>
          </a:p>
          <a:p>
            <a:endParaRPr lang="sk-SK" sz="1400" dirty="0">
              <a:solidFill>
                <a:srgbClr val="F5832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46" name="Nadpis 1">
            <a:extLst>
              <a:ext uri="{FF2B5EF4-FFF2-40B4-BE49-F238E27FC236}">
                <a16:creationId xmlns:a16="http://schemas.microsoft.com/office/drawing/2014/main" id="{0EE2831D-7FED-524D-6638-14679CAD7CAE}"/>
              </a:ext>
            </a:extLst>
          </p:cNvPr>
          <p:cNvSpPr txBox="1">
            <a:spLocks/>
          </p:cNvSpPr>
          <p:nvPr/>
        </p:nvSpPr>
        <p:spPr>
          <a:xfrm>
            <a:off x="5344362" y="2486921"/>
            <a:ext cx="1112066" cy="33683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306,00 €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53" name="Nadpis 1">
            <a:extLst>
              <a:ext uri="{FF2B5EF4-FFF2-40B4-BE49-F238E27FC236}">
                <a16:creationId xmlns:a16="http://schemas.microsoft.com/office/drawing/2014/main" id="{48884714-B17A-7A43-B5FF-378388CE15D0}"/>
              </a:ext>
            </a:extLst>
          </p:cNvPr>
          <p:cNvSpPr txBox="1">
            <a:spLocks/>
          </p:cNvSpPr>
          <p:nvPr/>
        </p:nvSpPr>
        <p:spPr>
          <a:xfrm>
            <a:off x="8223962" y="1367096"/>
            <a:ext cx="2214979" cy="11134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Licencia Business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Grafický návrh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Implementácia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Prevádzka Business/ročne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Školenie			</a:t>
            </a:r>
          </a:p>
        </p:txBody>
      </p:sp>
      <p:sp>
        <p:nvSpPr>
          <p:cNvPr id="56" name="Nadpis 1">
            <a:extLst>
              <a:ext uri="{FF2B5EF4-FFF2-40B4-BE49-F238E27FC236}">
                <a16:creationId xmlns:a16="http://schemas.microsoft.com/office/drawing/2014/main" id="{04A170E6-7D3B-55DE-A4E3-8A66BD2C08BF}"/>
              </a:ext>
            </a:extLst>
          </p:cNvPr>
          <p:cNvSpPr txBox="1">
            <a:spLocks/>
          </p:cNvSpPr>
          <p:nvPr/>
        </p:nvSpPr>
        <p:spPr>
          <a:xfrm>
            <a:off x="531591" y="6343492"/>
            <a:ext cx="4161542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12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87" name="Nadpis 1">
            <a:extLst>
              <a:ext uri="{FF2B5EF4-FFF2-40B4-BE49-F238E27FC236}">
                <a16:creationId xmlns:a16="http://schemas.microsoft.com/office/drawing/2014/main" id="{AE749B07-9FF2-412E-5F5E-F752E506E019}"/>
              </a:ext>
            </a:extLst>
          </p:cNvPr>
          <p:cNvSpPr txBox="1">
            <a:spLocks/>
          </p:cNvSpPr>
          <p:nvPr/>
        </p:nvSpPr>
        <p:spPr>
          <a:xfrm>
            <a:off x="10447624" y="1410277"/>
            <a:ext cx="1020956" cy="20177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1 530,00 €</a:t>
            </a:r>
          </a:p>
        </p:txBody>
      </p:sp>
      <p:sp>
        <p:nvSpPr>
          <p:cNvPr id="88" name="Nadpis 1">
            <a:extLst>
              <a:ext uri="{FF2B5EF4-FFF2-40B4-BE49-F238E27FC236}">
                <a16:creationId xmlns:a16="http://schemas.microsoft.com/office/drawing/2014/main" id="{1A74C146-F0DF-7782-5CDA-1A911A03C572}"/>
              </a:ext>
            </a:extLst>
          </p:cNvPr>
          <p:cNvSpPr txBox="1">
            <a:spLocks/>
          </p:cNvSpPr>
          <p:nvPr/>
        </p:nvSpPr>
        <p:spPr>
          <a:xfrm>
            <a:off x="10544858" y="1637283"/>
            <a:ext cx="886521" cy="15590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249,00 €</a:t>
            </a:r>
          </a:p>
        </p:txBody>
      </p:sp>
      <p:sp>
        <p:nvSpPr>
          <p:cNvPr id="89" name="Nadpis 1">
            <a:extLst>
              <a:ext uri="{FF2B5EF4-FFF2-40B4-BE49-F238E27FC236}">
                <a16:creationId xmlns:a16="http://schemas.microsoft.com/office/drawing/2014/main" id="{CCC9D051-64C5-9B11-2A90-70EC7394EB2A}"/>
              </a:ext>
            </a:extLst>
          </p:cNvPr>
          <p:cNvSpPr txBox="1">
            <a:spLocks/>
          </p:cNvSpPr>
          <p:nvPr/>
        </p:nvSpPr>
        <p:spPr>
          <a:xfrm>
            <a:off x="10564314" y="1861701"/>
            <a:ext cx="886521" cy="203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297,00 €</a:t>
            </a:r>
          </a:p>
        </p:txBody>
      </p:sp>
      <p:sp>
        <p:nvSpPr>
          <p:cNvPr id="90" name="Nadpis 1">
            <a:extLst>
              <a:ext uri="{FF2B5EF4-FFF2-40B4-BE49-F238E27FC236}">
                <a16:creationId xmlns:a16="http://schemas.microsoft.com/office/drawing/2014/main" id="{59AC9FE2-A97A-A6CE-157D-BB7FB4C85FAB}"/>
              </a:ext>
            </a:extLst>
          </p:cNvPr>
          <p:cNvSpPr txBox="1">
            <a:spLocks/>
          </p:cNvSpPr>
          <p:nvPr/>
        </p:nvSpPr>
        <p:spPr>
          <a:xfrm>
            <a:off x="10590602" y="2266524"/>
            <a:ext cx="886521" cy="203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149,00 €</a:t>
            </a:r>
          </a:p>
        </p:txBody>
      </p:sp>
      <p:sp>
        <p:nvSpPr>
          <p:cNvPr id="91" name="Nadpis 1">
            <a:extLst>
              <a:ext uri="{FF2B5EF4-FFF2-40B4-BE49-F238E27FC236}">
                <a16:creationId xmlns:a16="http://schemas.microsoft.com/office/drawing/2014/main" id="{48527C5C-F621-B5A0-9EAC-191B15AC78A6}"/>
              </a:ext>
            </a:extLst>
          </p:cNvPr>
          <p:cNvSpPr txBox="1">
            <a:spLocks/>
          </p:cNvSpPr>
          <p:nvPr/>
        </p:nvSpPr>
        <p:spPr>
          <a:xfrm>
            <a:off x="10583339" y="2053942"/>
            <a:ext cx="886521" cy="203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516,00 €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B4C1AD4F-ED48-DA50-39BC-8C9FF8A4B233}"/>
              </a:ext>
            </a:extLst>
          </p:cNvPr>
          <p:cNvSpPr txBox="1">
            <a:spLocks/>
          </p:cNvSpPr>
          <p:nvPr/>
        </p:nvSpPr>
        <p:spPr>
          <a:xfrm>
            <a:off x="456191" y="3834456"/>
            <a:ext cx="2226231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Školenie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1585BFB5-8F37-9F7D-7474-07869ACB68F4}"/>
              </a:ext>
            </a:extLst>
          </p:cNvPr>
          <p:cNvSpPr txBox="1">
            <a:spLocks/>
          </p:cNvSpPr>
          <p:nvPr/>
        </p:nvSpPr>
        <p:spPr>
          <a:xfrm>
            <a:off x="5458887" y="3834289"/>
            <a:ext cx="1383350" cy="27797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29,80 €  20%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F2042EDE-B6F8-0ACB-B4C2-1BA775A35CD5}"/>
              </a:ext>
            </a:extLst>
          </p:cNvPr>
          <p:cNvSpPr txBox="1">
            <a:spLocks/>
          </p:cNvSpPr>
          <p:nvPr/>
        </p:nvSpPr>
        <p:spPr>
          <a:xfrm>
            <a:off x="7779071" y="3827689"/>
            <a:ext cx="1383350" cy="24157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119,20 €  80%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077F3299-1A9A-E4AA-7A85-853C105F6312}"/>
              </a:ext>
            </a:extLst>
          </p:cNvPr>
          <p:cNvSpPr txBox="1">
            <a:spLocks/>
          </p:cNvSpPr>
          <p:nvPr/>
        </p:nvSpPr>
        <p:spPr>
          <a:xfrm>
            <a:off x="10154868" y="3832796"/>
            <a:ext cx="1383349" cy="23646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149,00 €  100%</a:t>
            </a: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F66C9A41-C4B0-8354-2065-AC976F113D9F}"/>
              </a:ext>
            </a:extLst>
          </p:cNvPr>
          <p:cNvCxnSpPr>
            <a:cxnSpLocks/>
          </p:cNvCxnSpPr>
          <p:nvPr/>
        </p:nvCxnSpPr>
        <p:spPr>
          <a:xfrm flipH="1">
            <a:off x="480347" y="5302433"/>
            <a:ext cx="11073938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Nadpis 1">
            <a:extLst>
              <a:ext uri="{FF2B5EF4-FFF2-40B4-BE49-F238E27FC236}">
                <a16:creationId xmlns:a16="http://schemas.microsoft.com/office/drawing/2014/main" id="{FCABD233-8FE8-A992-3947-03F76B45866B}"/>
              </a:ext>
            </a:extLst>
          </p:cNvPr>
          <p:cNvSpPr txBox="1">
            <a:spLocks/>
          </p:cNvSpPr>
          <p:nvPr/>
        </p:nvSpPr>
        <p:spPr>
          <a:xfrm>
            <a:off x="5332916" y="5364630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548,20 €</a:t>
            </a:r>
          </a:p>
          <a:p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AFA47731-0E3B-9393-80AE-6F30E5558BAE}"/>
              </a:ext>
            </a:extLst>
          </p:cNvPr>
          <p:cNvSpPr txBox="1">
            <a:spLocks/>
          </p:cNvSpPr>
          <p:nvPr/>
        </p:nvSpPr>
        <p:spPr>
          <a:xfrm>
            <a:off x="7659166" y="5361633"/>
            <a:ext cx="1182244" cy="26605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637,60 € </a:t>
            </a:r>
          </a:p>
          <a:p>
            <a:endParaRPr lang="sk-SK" sz="1400" b="1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5BDC3D8B-9E3E-0FF9-F1B4-620B92E66BAE}"/>
              </a:ext>
            </a:extLst>
          </p:cNvPr>
          <p:cNvSpPr txBox="1">
            <a:spLocks/>
          </p:cNvSpPr>
          <p:nvPr/>
        </p:nvSpPr>
        <p:spPr>
          <a:xfrm>
            <a:off x="10119130" y="5357310"/>
            <a:ext cx="1028971" cy="23487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667,20 €</a:t>
            </a:r>
          </a:p>
          <a:p>
            <a:endParaRPr lang="sk-SK" sz="1400" b="1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  <a:p>
            <a:endParaRPr lang="sk-SK" sz="1400" b="1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78EDCE5-4029-708C-DA6D-4D6512C67D79}"/>
              </a:ext>
            </a:extLst>
          </p:cNvPr>
          <p:cNvSpPr txBox="1">
            <a:spLocks/>
          </p:cNvSpPr>
          <p:nvPr/>
        </p:nvSpPr>
        <p:spPr>
          <a:xfrm>
            <a:off x="531591" y="6391117"/>
            <a:ext cx="4161542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*Vlastná fakturácia, príklady cien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2726607-799E-B539-9D87-5FEC8F814D49}"/>
              </a:ext>
            </a:extLst>
          </p:cNvPr>
          <p:cNvSpPr txBox="1">
            <a:spLocks/>
          </p:cNvSpPr>
          <p:nvPr/>
        </p:nvSpPr>
        <p:spPr>
          <a:xfrm>
            <a:off x="3282165" y="6401277"/>
            <a:ext cx="4161542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Všetky ceny sú uvedené bez DPH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4B992E4-F4DA-C3B0-08B5-999963F9F5F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650192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Licencia eshopu (príklady)</a:t>
            </a:r>
          </a:p>
        </p:txBody>
      </p:sp>
    </p:spTree>
    <p:extLst>
      <p:ext uri="{BB962C8B-B14F-4D97-AF65-F5344CB8AC3E}">
        <p14:creationId xmlns:p14="http://schemas.microsoft.com/office/powerpoint/2010/main" val="5137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58" grpId="0"/>
      <p:bldP spid="59" grpId="0"/>
      <p:bldP spid="60" grpId="0"/>
      <p:bldP spid="61" grpId="0"/>
      <p:bldP spid="63" grpId="0"/>
      <p:bldP spid="64" grpId="0"/>
      <p:bldP spid="74" grpId="0"/>
      <p:bldP spid="75" grpId="0"/>
      <p:bldP spid="76" grpId="0"/>
      <p:bldP spid="81" grpId="0"/>
      <p:bldP spid="82" grpId="0"/>
      <p:bldP spid="84" grpId="0"/>
      <p:bldP spid="85" grpId="0"/>
      <p:bldP spid="46" grpId="0"/>
      <p:bldP spid="53" grpId="0"/>
      <p:bldP spid="87" grpId="0"/>
      <p:bldP spid="88" grpId="0"/>
      <p:bldP spid="89" grpId="0"/>
      <p:bldP spid="90" grpId="0"/>
      <p:bldP spid="91" grpId="0"/>
      <p:bldP spid="13" grpId="0"/>
      <p:bldP spid="15" grpId="0"/>
      <p:bldP spid="16" grpId="0"/>
      <p:bldP spid="17" grpId="0"/>
      <p:bldP spid="20" grpId="0"/>
      <p:bldP spid="21" grpId="0"/>
      <p:bldP spid="22" grpId="0"/>
      <p:bldP spid="3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sp>
        <p:nvSpPr>
          <p:cNvPr id="51" name="Nadpis 1">
            <a:extLst>
              <a:ext uri="{FF2B5EF4-FFF2-40B4-BE49-F238E27FC236}">
                <a16:creationId xmlns:a16="http://schemas.microsoft.com/office/drawing/2014/main" id="{419B9172-D92A-17A9-9190-32D70C28B33E}"/>
              </a:ext>
            </a:extLst>
          </p:cNvPr>
          <p:cNvSpPr txBox="1">
            <a:spLocks/>
          </p:cNvSpPr>
          <p:nvPr/>
        </p:nvSpPr>
        <p:spPr>
          <a:xfrm>
            <a:off x="3576720" y="276164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58" name="Nadpis 1">
            <a:extLst>
              <a:ext uri="{FF2B5EF4-FFF2-40B4-BE49-F238E27FC236}">
                <a16:creationId xmlns:a16="http://schemas.microsoft.com/office/drawing/2014/main" id="{BAE58094-35BF-950D-4040-710CAACA4A07}"/>
              </a:ext>
            </a:extLst>
          </p:cNvPr>
          <p:cNvSpPr txBox="1">
            <a:spLocks/>
          </p:cNvSpPr>
          <p:nvPr/>
        </p:nvSpPr>
        <p:spPr>
          <a:xfrm>
            <a:off x="468652" y="2866661"/>
            <a:ext cx="2178090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b="1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Matrix</a:t>
            </a:r>
            <a:r>
              <a:rPr lang="sk-SK" sz="1400" b="1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Business 20%</a:t>
            </a: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F587AE6D-3892-DBFA-05E2-B620DAF76ACA}"/>
              </a:ext>
            </a:extLst>
          </p:cNvPr>
          <p:cNvSpPr txBox="1">
            <a:spLocks/>
          </p:cNvSpPr>
          <p:nvPr/>
        </p:nvSpPr>
        <p:spPr>
          <a:xfrm>
            <a:off x="3688188" y="2884659"/>
            <a:ext cx="1645812" cy="32962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138,00 € /ročne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48" name="Nadpis 1">
            <a:extLst>
              <a:ext uri="{FF2B5EF4-FFF2-40B4-BE49-F238E27FC236}">
                <a16:creationId xmlns:a16="http://schemas.microsoft.com/office/drawing/2014/main" id="{4DD347FF-C2B9-1A0E-CA1D-E0EBDB1767E4}"/>
              </a:ext>
            </a:extLst>
          </p:cNvPr>
          <p:cNvSpPr txBox="1">
            <a:spLocks/>
          </p:cNvSpPr>
          <p:nvPr/>
        </p:nvSpPr>
        <p:spPr>
          <a:xfrm>
            <a:off x="5973521" y="2874931"/>
            <a:ext cx="157318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138,00 € / ročne</a:t>
            </a:r>
          </a:p>
        </p:txBody>
      </p:sp>
      <p:sp>
        <p:nvSpPr>
          <p:cNvPr id="56" name="Nadpis 1">
            <a:extLst>
              <a:ext uri="{FF2B5EF4-FFF2-40B4-BE49-F238E27FC236}">
                <a16:creationId xmlns:a16="http://schemas.microsoft.com/office/drawing/2014/main" id="{04A170E6-7D3B-55DE-A4E3-8A66BD2C08BF}"/>
              </a:ext>
            </a:extLst>
          </p:cNvPr>
          <p:cNvSpPr txBox="1">
            <a:spLocks/>
          </p:cNvSpPr>
          <p:nvPr/>
        </p:nvSpPr>
        <p:spPr>
          <a:xfrm>
            <a:off x="471451" y="6391117"/>
            <a:ext cx="4161542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*Vlastná fakturácia, príklady cien</a:t>
            </a:r>
          </a:p>
        </p:txBody>
      </p:sp>
      <p:sp>
        <p:nvSpPr>
          <p:cNvPr id="57" name="Nadpis 1">
            <a:extLst>
              <a:ext uri="{FF2B5EF4-FFF2-40B4-BE49-F238E27FC236}">
                <a16:creationId xmlns:a16="http://schemas.microsoft.com/office/drawing/2014/main" id="{18A77CF8-C688-CE7B-40B8-5DA45A5BA193}"/>
              </a:ext>
            </a:extLst>
          </p:cNvPr>
          <p:cNvSpPr txBox="1">
            <a:spLocks/>
          </p:cNvSpPr>
          <p:nvPr/>
        </p:nvSpPr>
        <p:spPr>
          <a:xfrm>
            <a:off x="3222025" y="6401277"/>
            <a:ext cx="4161542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Všetky ceny sú uvedené bez DPH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7F255D0F-04A8-1881-BF9B-62CDBA6F0439}"/>
              </a:ext>
            </a:extLst>
          </p:cNvPr>
          <p:cNvCxnSpPr>
            <a:cxnSpLocks/>
          </p:cNvCxnSpPr>
          <p:nvPr/>
        </p:nvCxnSpPr>
        <p:spPr>
          <a:xfrm>
            <a:off x="468173" y="6369055"/>
            <a:ext cx="5440584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Nadpis 1">
            <a:extLst>
              <a:ext uri="{FF2B5EF4-FFF2-40B4-BE49-F238E27FC236}">
                <a16:creationId xmlns:a16="http://schemas.microsoft.com/office/drawing/2014/main" id="{8E4A55CA-AE13-F74D-5576-991B640F2528}"/>
              </a:ext>
            </a:extLst>
          </p:cNvPr>
          <p:cNvSpPr txBox="1">
            <a:spLocks/>
          </p:cNvSpPr>
          <p:nvPr/>
        </p:nvSpPr>
        <p:spPr>
          <a:xfrm>
            <a:off x="445009" y="3317857"/>
            <a:ext cx="2178090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Grafický návrh od 20%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59FC840-5218-9FBA-0C48-3311BF0635E6}"/>
              </a:ext>
            </a:extLst>
          </p:cNvPr>
          <p:cNvSpPr txBox="1">
            <a:spLocks/>
          </p:cNvSpPr>
          <p:nvPr/>
        </p:nvSpPr>
        <p:spPr>
          <a:xfrm>
            <a:off x="457239" y="3769940"/>
            <a:ext cx="2226231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Implementácia od 20%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BC19B5C8-4537-C845-7A95-1337342C15A7}"/>
              </a:ext>
            </a:extLst>
          </p:cNvPr>
          <p:cNvSpPr txBox="1">
            <a:spLocks/>
          </p:cNvSpPr>
          <p:nvPr/>
        </p:nvSpPr>
        <p:spPr>
          <a:xfrm>
            <a:off x="3626284" y="4688355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396,20 €</a:t>
            </a:r>
          </a:p>
          <a:p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F7E9DF2B-BAF9-1E3F-B7F1-902A9D491D2B}"/>
              </a:ext>
            </a:extLst>
          </p:cNvPr>
          <p:cNvSpPr txBox="1">
            <a:spLocks/>
          </p:cNvSpPr>
          <p:nvPr/>
        </p:nvSpPr>
        <p:spPr>
          <a:xfrm>
            <a:off x="5974759" y="4675833"/>
            <a:ext cx="1182244" cy="26605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833,00 € </a:t>
            </a:r>
          </a:p>
          <a:p>
            <a:r>
              <a:rPr lang="sk-SK" sz="1400" b="1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D66AC578-FDD0-7D9F-408F-07041CA0EE4F}"/>
              </a:ext>
            </a:extLst>
          </p:cNvPr>
          <p:cNvSpPr txBox="1">
            <a:spLocks/>
          </p:cNvSpPr>
          <p:nvPr/>
        </p:nvSpPr>
        <p:spPr>
          <a:xfrm>
            <a:off x="425276" y="4683895"/>
            <a:ext cx="2372897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Celkom</a:t>
            </a:r>
          </a:p>
        </p:txBody>
      </p: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2D85BE1E-FFC6-70F4-7FE8-AECC5E861174}"/>
              </a:ext>
            </a:extLst>
          </p:cNvPr>
          <p:cNvCxnSpPr>
            <a:cxnSpLocks/>
          </p:cNvCxnSpPr>
          <p:nvPr/>
        </p:nvCxnSpPr>
        <p:spPr>
          <a:xfrm flipH="1">
            <a:off x="441219" y="4607108"/>
            <a:ext cx="11073938" cy="0"/>
          </a:xfrm>
          <a:prstGeom prst="line">
            <a:avLst/>
          </a:prstGeom>
          <a:ln>
            <a:solidFill>
              <a:srgbClr val="3F5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1">
            <a:extLst>
              <a:ext uri="{FF2B5EF4-FFF2-40B4-BE49-F238E27FC236}">
                <a16:creationId xmlns:a16="http://schemas.microsoft.com/office/drawing/2014/main" id="{6BB76E28-3694-A355-90F7-49F4D2FFF36D}"/>
              </a:ext>
            </a:extLst>
          </p:cNvPr>
          <p:cNvSpPr txBox="1">
            <a:spLocks/>
          </p:cNvSpPr>
          <p:nvPr/>
        </p:nvSpPr>
        <p:spPr>
          <a:xfrm>
            <a:off x="464059" y="4224981"/>
            <a:ext cx="2226231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Školenie 20%</a:t>
            </a: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F9813632-0CDA-27BC-4C65-21540197FB84}"/>
              </a:ext>
            </a:extLst>
          </p:cNvPr>
          <p:cNvSpPr txBox="1">
            <a:spLocks/>
          </p:cNvSpPr>
          <p:nvPr/>
        </p:nvSpPr>
        <p:spPr>
          <a:xfrm>
            <a:off x="3685580" y="4224814"/>
            <a:ext cx="1648420" cy="30104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149,00 €   (100%) </a:t>
            </a:r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F65CB341-1173-4C36-D421-83E1238191AA}"/>
              </a:ext>
            </a:extLst>
          </p:cNvPr>
          <p:cNvSpPr txBox="1">
            <a:spLocks/>
          </p:cNvSpPr>
          <p:nvPr/>
        </p:nvSpPr>
        <p:spPr>
          <a:xfrm>
            <a:off x="5986713" y="4218214"/>
            <a:ext cx="1573185" cy="24156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149,00 €  (100%) </a:t>
            </a:r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5A8A225B-8147-29B4-4DF6-E0DF72C77B71}"/>
              </a:ext>
            </a:extLst>
          </p:cNvPr>
          <p:cNvSpPr txBox="1">
            <a:spLocks/>
          </p:cNvSpPr>
          <p:nvPr/>
        </p:nvSpPr>
        <p:spPr>
          <a:xfrm>
            <a:off x="3718007" y="3312710"/>
            <a:ext cx="957185" cy="3504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49,80 €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50" name="Nadpis 1">
            <a:extLst>
              <a:ext uri="{FF2B5EF4-FFF2-40B4-BE49-F238E27FC236}">
                <a16:creationId xmlns:a16="http://schemas.microsoft.com/office/drawing/2014/main" id="{1FA5A816-39CD-738E-D8B5-3C94D8A8FEB7}"/>
              </a:ext>
            </a:extLst>
          </p:cNvPr>
          <p:cNvSpPr txBox="1">
            <a:spLocks/>
          </p:cNvSpPr>
          <p:nvPr/>
        </p:nvSpPr>
        <p:spPr>
          <a:xfrm>
            <a:off x="3735065" y="3767472"/>
            <a:ext cx="844628" cy="27797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59,40 €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52" name="Nadpis 1">
            <a:extLst>
              <a:ext uri="{FF2B5EF4-FFF2-40B4-BE49-F238E27FC236}">
                <a16:creationId xmlns:a16="http://schemas.microsoft.com/office/drawing/2014/main" id="{192B5301-7F5A-8C4B-2BD9-088ABFFD042D}"/>
              </a:ext>
            </a:extLst>
          </p:cNvPr>
          <p:cNvSpPr txBox="1">
            <a:spLocks/>
          </p:cNvSpPr>
          <p:nvPr/>
        </p:nvSpPr>
        <p:spPr>
          <a:xfrm>
            <a:off x="5921899" y="3304187"/>
            <a:ext cx="1895272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249,00 €  (100%)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53" name="Nadpis 1">
            <a:extLst>
              <a:ext uri="{FF2B5EF4-FFF2-40B4-BE49-F238E27FC236}">
                <a16:creationId xmlns:a16="http://schemas.microsoft.com/office/drawing/2014/main" id="{D72F07D5-0FF5-572E-F8A5-24F017AC7FCC}"/>
              </a:ext>
            </a:extLst>
          </p:cNvPr>
          <p:cNvSpPr txBox="1">
            <a:spLocks/>
          </p:cNvSpPr>
          <p:nvPr/>
        </p:nvSpPr>
        <p:spPr>
          <a:xfrm>
            <a:off x="5940949" y="3770397"/>
            <a:ext cx="1573185" cy="30049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297,00 €  (100%)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59" name="Nadpis 1">
            <a:extLst>
              <a:ext uri="{FF2B5EF4-FFF2-40B4-BE49-F238E27FC236}">
                <a16:creationId xmlns:a16="http://schemas.microsoft.com/office/drawing/2014/main" id="{32443582-0FCF-12B8-A11B-9BB4A0DDD7EB}"/>
              </a:ext>
            </a:extLst>
          </p:cNvPr>
          <p:cNvSpPr txBox="1">
            <a:spLocks/>
          </p:cNvSpPr>
          <p:nvPr/>
        </p:nvSpPr>
        <p:spPr>
          <a:xfrm>
            <a:off x="3576720" y="5208077"/>
            <a:ext cx="3218876" cy="9491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naplnenie obsahu</a:t>
            </a:r>
          </a:p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PPC reklama</a:t>
            </a:r>
          </a:p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sociálne siete</a:t>
            </a:r>
          </a:p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implementačná podpora ...</a:t>
            </a:r>
          </a:p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Iné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C8AF4758-DFC7-C1B2-02D2-EE6425A9FA9A}"/>
              </a:ext>
            </a:extLst>
          </p:cNvPr>
          <p:cNvSpPr/>
          <p:nvPr/>
        </p:nvSpPr>
        <p:spPr>
          <a:xfrm>
            <a:off x="8163931" y="1220529"/>
            <a:ext cx="3324770" cy="1167652"/>
          </a:xfrm>
          <a:prstGeom prst="rect">
            <a:avLst/>
          </a:prstGeom>
          <a:solidFill>
            <a:srgbClr val="FFCE9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E0F1E526-3BEA-A322-E079-60C9D950A456}"/>
              </a:ext>
            </a:extLst>
          </p:cNvPr>
          <p:cNvSpPr txBox="1">
            <a:spLocks/>
          </p:cNvSpPr>
          <p:nvPr/>
        </p:nvSpPr>
        <p:spPr>
          <a:xfrm>
            <a:off x="8223962" y="1367096"/>
            <a:ext cx="2214979" cy="11134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b="1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Matrix</a:t>
            </a:r>
            <a:r>
              <a:rPr lang="sk-SK" sz="1200" b="1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Business</a:t>
            </a: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/ročne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Grafický návrh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Implementácia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Školenie			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92E08909-F779-7066-C6D5-4D023955FB25}"/>
              </a:ext>
            </a:extLst>
          </p:cNvPr>
          <p:cNvSpPr txBox="1">
            <a:spLocks/>
          </p:cNvSpPr>
          <p:nvPr/>
        </p:nvSpPr>
        <p:spPr>
          <a:xfrm>
            <a:off x="10447624" y="1410277"/>
            <a:ext cx="1020956" cy="20177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 690,00 €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67365BFC-58ED-E409-B280-4C3F5CF55016}"/>
              </a:ext>
            </a:extLst>
          </p:cNvPr>
          <p:cNvSpPr txBox="1">
            <a:spLocks/>
          </p:cNvSpPr>
          <p:nvPr/>
        </p:nvSpPr>
        <p:spPr>
          <a:xfrm>
            <a:off x="10544858" y="1618233"/>
            <a:ext cx="886521" cy="15590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249,00 €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7369B9CE-9982-9065-84B9-628BC013A530}"/>
              </a:ext>
            </a:extLst>
          </p:cNvPr>
          <p:cNvSpPr txBox="1">
            <a:spLocks/>
          </p:cNvSpPr>
          <p:nvPr/>
        </p:nvSpPr>
        <p:spPr>
          <a:xfrm>
            <a:off x="10564314" y="1833126"/>
            <a:ext cx="886521" cy="203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297,00 €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B45FA95D-A202-4F51-B928-BE0CF213F621}"/>
              </a:ext>
            </a:extLst>
          </p:cNvPr>
          <p:cNvSpPr txBox="1">
            <a:spLocks/>
          </p:cNvSpPr>
          <p:nvPr/>
        </p:nvSpPr>
        <p:spPr>
          <a:xfrm>
            <a:off x="10581077" y="2037924"/>
            <a:ext cx="886521" cy="203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2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149,00 €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D8D2FC9-5517-EB5C-4A70-28DD4E575BD6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6875384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Samoobslužný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Matrix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06713F48-78CB-44F7-A287-9F1411A8DE0E}"/>
              </a:ext>
            </a:extLst>
          </p:cNvPr>
          <p:cNvSpPr txBox="1">
            <a:spLocks/>
          </p:cNvSpPr>
          <p:nvPr/>
        </p:nvSpPr>
        <p:spPr>
          <a:xfrm>
            <a:off x="3222025" y="2241669"/>
            <a:ext cx="1840695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Verzia A </a:t>
            </a:r>
            <a:b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</a:br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Odmena Partner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89320BF-C745-90D8-4D1B-F3E58A19DFFF}"/>
              </a:ext>
            </a:extLst>
          </p:cNvPr>
          <p:cNvSpPr txBox="1">
            <a:spLocks/>
          </p:cNvSpPr>
          <p:nvPr/>
        </p:nvSpPr>
        <p:spPr>
          <a:xfrm>
            <a:off x="5621963" y="2230495"/>
            <a:ext cx="1934903" cy="48749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00B05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Verzia B</a:t>
            </a:r>
            <a:b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</a:br>
            <a:r>
              <a:rPr lang="sk-SK" sz="1400" dirty="0">
                <a:solidFill>
                  <a:srgbClr val="00B05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Odmena Partner</a:t>
            </a:r>
          </a:p>
        </p:txBody>
      </p:sp>
    </p:spTree>
    <p:extLst>
      <p:ext uri="{BB962C8B-B14F-4D97-AF65-F5344CB8AC3E}">
        <p14:creationId xmlns:p14="http://schemas.microsoft.com/office/powerpoint/2010/main" val="39657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47" grpId="0"/>
      <p:bldP spid="48" grpId="0"/>
      <p:bldP spid="56" grpId="0"/>
      <p:bldP spid="57" grpId="0"/>
      <p:bldP spid="8" grpId="0"/>
      <p:bldP spid="9" grpId="0"/>
      <p:bldP spid="18" grpId="0"/>
      <p:bldP spid="19" grpId="0"/>
      <p:bldP spid="20" grpId="0"/>
      <p:bldP spid="25" grpId="0"/>
      <p:bldP spid="28" grpId="0"/>
      <p:bldP spid="29" grpId="0"/>
      <p:bldP spid="45" grpId="0"/>
      <p:bldP spid="50" grpId="0"/>
      <p:bldP spid="52" grpId="0"/>
      <p:bldP spid="53" grpId="0"/>
      <p:bldP spid="59" grpId="0"/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Obrázok 77">
            <a:extLst>
              <a:ext uri="{FF2B5EF4-FFF2-40B4-BE49-F238E27FC236}">
                <a16:creationId xmlns:a16="http://schemas.microsoft.com/office/drawing/2014/main" id="{1C3C2F41-4E3A-7E8B-0D8B-99019F2B8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5792" y="-34458"/>
            <a:ext cx="12192000" cy="6883096"/>
          </a:xfrm>
          <a:prstGeom prst="rect">
            <a:avLst/>
          </a:prstGeom>
        </p:spPr>
      </p:pic>
      <p:sp>
        <p:nvSpPr>
          <p:cNvPr id="79" name="Obdĺžnik 78">
            <a:extLst>
              <a:ext uri="{FF2B5EF4-FFF2-40B4-BE49-F238E27FC236}">
                <a16:creationId xmlns:a16="http://schemas.microsoft.com/office/drawing/2014/main" id="{B1352155-83B2-A39A-E2F5-E92D0E1371B0}"/>
              </a:ext>
            </a:extLst>
          </p:cNvPr>
          <p:cNvSpPr/>
          <p:nvPr/>
        </p:nvSpPr>
        <p:spPr>
          <a:xfrm rot="5400000">
            <a:off x="7647262" y="3126280"/>
            <a:ext cx="2658221" cy="1320565"/>
          </a:xfrm>
          <a:prstGeom prst="rect">
            <a:avLst/>
          </a:prstGeom>
          <a:solidFill>
            <a:srgbClr val="FFCE9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3BF1A6E-CF21-3934-3298-5CC3E97F3781}"/>
              </a:ext>
            </a:extLst>
          </p:cNvPr>
          <p:cNvSpPr txBox="1">
            <a:spLocks/>
          </p:cNvSpPr>
          <p:nvPr/>
        </p:nvSpPr>
        <p:spPr>
          <a:xfrm>
            <a:off x="189675" y="2036404"/>
            <a:ext cx="5481756" cy="34087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Samoobslužný e-</a:t>
            </a:r>
            <a:r>
              <a:rPr lang="sk-SK" sz="16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shop</a:t>
            </a:r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 </a:t>
            </a:r>
            <a:r>
              <a:rPr lang="sk-SK" sz="16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Matrix</a:t>
            </a:r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 + implementácia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7D8F803B-705F-602E-E03D-3ABB953C740B}"/>
              </a:ext>
            </a:extLst>
          </p:cNvPr>
          <p:cNvSpPr txBox="1">
            <a:spLocks/>
          </p:cNvSpPr>
          <p:nvPr/>
        </p:nvSpPr>
        <p:spPr>
          <a:xfrm>
            <a:off x="6537844" y="2697605"/>
            <a:ext cx="1450067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Jednorazová odmena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0777287B-8266-7C70-3BF0-05F1EF380A0C}"/>
              </a:ext>
            </a:extLst>
          </p:cNvPr>
          <p:cNvSpPr txBox="1">
            <a:spLocks/>
          </p:cNvSpPr>
          <p:nvPr/>
        </p:nvSpPr>
        <p:spPr>
          <a:xfrm>
            <a:off x="8422528" y="2693146"/>
            <a:ext cx="1144118" cy="29189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Pravidelná</a:t>
            </a:r>
          </a:p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odmena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1BD7506A-4875-F9FD-61DA-C2534112D5ED}"/>
              </a:ext>
            </a:extLst>
          </p:cNvPr>
          <p:cNvSpPr txBox="1">
            <a:spLocks/>
          </p:cNvSpPr>
          <p:nvPr/>
        </p:nvSpPr>
        <p:spPr>
          <a:xfrm>
            <a:off x="8517016" y="3325728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1 656 €</a:t>
            </a: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29F5106-B558-BD32-DDFD-418F1209D12C}"/>
              </a:ext>
            </a:extLst>
          </p:cNvPr>
          <p:cNvSpPr txBox="1">
            <a:spLocks/>
          </p:cNvSpPr>
          <p:nvPr/>
        </p:nvSpPr>
        <p:spPr>
          <a:xfrm>
            <a:off x="468652" y="3321205"/>
            <a:ext cx="2178090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1400" b="1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C90BA199-C49C-42F4-35BF-24357E5CC296}"/>
              </a:ext>
            </a:extLst>
          </p:cNvPr>
          <p:cNvSpPr txBox="1">
            <a:spLocks/>
          </p:cNvSpPr>
          <p:nvPr/>
        </p:nvSpPr>
        <p:spPr>
          <a:xfrm>
            <a:off x="450781" y="3772401"/>
            <a:ext cx="2621808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2. Rok</a:t>
            </a:r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6B2EC937-DDE8-230D-CBE0-EF1011FDE9E1}"/>
              </a:ext>
            </a:extLst>
          </p:cNvPr>
          <p:cNvSpPr txBox="1">
            <a:spLocks/>
          </p:cNvSpPr>
          <p:nvPr/>
        </p:nvSpPr>
        <p:spPr>
          <a:xfrm>
            <a:off x="463011" y="4224484"/>
            <a:ext cx="2564757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3. Rok</a:t>
            </a:r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7C37DC8C-050B-33BA-8C5B-C611FBAB01A5}"/>
              </a:ext>
            </a:extLst>
          </p:cNvPr>
          <p:cNvSpPr txBox="1">
            <a:spLocks/>
          </p:cNvSpPr>
          <p:nvPr/>
        </p:nvSpPr>
        <p:spPr>
          <a:xfrm>
            <a:off x="2051502" y="3770209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+ 12x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524623FE-3EE6-6772-CE0D-43E01C09087B}"/>
              </a:ext>
            </a:extLst>
          </p:cNvPr>
          <p:cNvSpPr txBox="1">
            <a:spLocks/>
          </p:cNvSpPr>
          <p:nvPr/>
        </p:nvSpPr>
        <p:spPr>
          <a:xfrm>
            <a:off x="2043841" y="4214113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+ 12x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2" name="Nadpis 1">
            <a:extLst>
              <a:ext uri="{FF2B5EF4-FFF2-40B4-BE49-F238E27FC236}">
                <a16:creationId xmlns:a16="http://schemas.microsoft.com/office/drawing/2014/main" id="{C7CAF682-2EEF-3B06-949A-F53E5816DBDE}"/>
              </a:ext>
            </a:extLst>
          </p:cNvPr>
          <p:cNvSpPr txBox="1">
            <a:spLocks/>
          </p:cNvSpPr>
          <p:nvPr/>
        </p:nvSpPr>
        <p:spPr>
          <a:xfrm>
            <a:off x="6967837" y="3767892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1 668 €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47DF5E8F-AE37-BF73-01DF-4BC59F12D0F7}"/>
              </a:ext>
            </a:extLst>
          </p:cNvPr>
          <p:cNvSpPr txBox="1">
            <a:spLocks/>
          </p:cNvSpPr>
          <p:nvPr/>
        </p:nvSpPr>
        <p:spPr>
          <a:xfrm>
            <a:off x="6976871" y="4219609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1 668 €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cxnSp>
        <p:nvCxnSpPr>
          <p:cNvPr id="36" name="Rovná spojovacia šípka 35">
            <a:extLst>
              <a:ext uri="{FF2B5EF4-FFF2-40B4-BE49-F238E27FC236}">
                <a16:creationId xmlns:a16="http://schemas.microsoft.com/office/drawing/2014/main" id="{C1900596-B4FF-92AD-3507-9884B0D45C22}"/>
              </a:ext>
            </a:extLst>
          </p:cNvPr>
          <p:cNvCxnSpPr>
            <a:cxnSpLocks/>
          </p:cNvCxnSpPr>
          <p:nvPr/>
        </p:nvCxnSpPr>
        <p:spPr>
          <a:xfrm>
            <a:off x="2856798" y="3916442"/>
            <a:ext cx="558266" cy="0"/>
          </a:xfrm>
          <a:prstGeom prst="straightConnector1">
            <a:avLst/>
          </a:prstGeom>
          <a:ln>
            <a:solidFill>
              <a:srgbClr val="3F5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ovacia šípka 36">
            <a:extLst>
              <a:ext uri="{FF2B5EF4-FFF2-40B4-BE49-F238E27FC236}">
                <a16:creationId xmlns:a16="http://schemas.microsoft.com/office/drawing/2014/main" id="{24AEB020-E316-11EF-E647-84FD10D3D4E3}"/>
              </a:ext>
            </a:extLst>
          </p:cNvPr>
          <p:cNvCxnSpPr>
            <a:cxnSpLocks/>
          </p:cNvCxnSpPr>
          <p:nvPr/>
        </p:nvCxnSpPr>
        <p:spPr>
          <a:xfrm>
            <a:off x="2851117" y="4342794"/>
            <a:ext cx="558266" cy="0"/>
          </a:xfrm>
          <a:prstGeom prst="straightConnector1">
            <a:avLst/>
          </a:prstGeom>
          <a:ln>
            <a:solidFill>
              <a:srgbClr val="3F5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Nadpis 1">
            <a:extLst>
              <a:ext uri="{FF2B5EF4-FFF2-40B4-BE49-F238E27FC236}">
                <a16:creationId xmlns:a16="http://schemas.microsoft.com/office/drawing/2014/main" id="{5A4341E8-5FEE-920A-B5AF-316342424622}"/>
              </a:ext>
            </a:extLst>
          </p:cNvPr>
          <p:cNvSpPr txBox="1">
            <a:spLocks/>
          </p:cNvSpPr>
          <p:nvPr/>
        </p:nvSpPr>
        <p:spPr>
          <a:xfrm>
            <a:off x="8540559" y="3765117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3 312 €</a:t>
            </a: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DEE41DB7-CC7F-59E2-CDF5-853A05D815FD}"/>
              </a:ext>
            </a:extLst>
          </p:cNvPr>
          <p:cNvSpPr txBox="1">
            <a:spLocks/>
          </p:cNvSpPr>
          <p:nvPr/>
        </p:nvSpPr>
        <p:spPr>
          <a:xfrm>
            <a:off x="8459746" y="4210274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4 968 € </a:t>
            </a:r>
          </a:p>
        </p:txBody>
      </p:sp>
      <p:sp>
        <p:nvSpPr>
          <p:cNvPr id="56" name="Nadpis 1">
            <a:extLst>
              <a:ext uri="{FF2B5EF4-FFF2-40B4-BE49-F238E27FC236}">
                <a16:creationId xmlns:a16="http://schemas.microsoft.com/office/drawing/2014/main" id="{F6711EFE-D464-D4DA-6466-77A3061B683B}"/>
              </a:ext>
            </a:extLst>
          </p:cNvPr>
          <p:cNvSpPr txBox="1">
            <a:spLocks/>
          </p:cNvSpPr>
          <p:nvPr/>
        </p:nvSpPr>
        <p:spPr>
          <a:xfrm>
            <a:off x="6973780" y="3315497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1 668 €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cxnSp>
        <p:nvCxnSpPr>
          <p:cNvPr id="58" name="Rovná spojovacia šípka 57">
            <a:extLst>
              <a:ext uri="{FF2B5EF4-FFF2-40B4-BE49-F238E27FC236}">
                <a16:creationId xmlns:a16="http://schemas.microsoft.com/office/drawing/2014/main" id="{1523184D-A10E-F276-8F37-8D007F140519}"/>
              </a:ext>
            </a:extLst>
          </p:cNvPr>
          <p:cNvCxnSpPr>
            <a:cxnSpLocks/>
          </p:cNvCxnSpPr>
          <p:nvPr/>
        </p:nvCxnSpPr>
        <p:spPr>
          <a:xfrm>
            <a:off x="2847477" y="3444668"/>
            <a:ext cx="558266" cy="0"/>
          </a:xfrm>
          <a:prstGeom prst="straightConnector1">
            <a:avLst/>
          </a:prstGeom>
          <a:ln>
            <a:solidFill>
              <a:srgbClr val="3F5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Nadpis 1">
            <a:extLst>
              <a:ext uri="{FF2B5EF4-FFF2-40B4-BE49-F238E27FC236}">
                <a16:creationId xmlns:a16="http://schemas.microsoft.com/office/drawing/2014/main" id="{B966492F-A4F1-D4F0-B187-3C86C971128D}"/>
              </a:ext>
            </a:extLst>
          </p:cNvPr>
          <p:cNvSpPr txBox="1">
            <a:spLocks/>
          </p:cNvSpPr>
          <p:nvPr/>
        </p:nvSpPr>
        <p:spPr>
          <a:xfrm>
            <a:off x="475061" y="3327283"/>
            <a:ext cx="2272458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1. Rok </a:t>
            </a:r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62" name="Nadpis 1">
            <a:extLst>
              <a:ext uri="{FF2B5EF4-FFF2-40B4-BE49-F238E27FC236}">
                <a16:creationId xmlns:a16="http://schemas.microsoft.com/office/drawing/2014/main" id="{A3D8872D-C9DC-3F01-ED56-31C6579E16B5}"/>
              </a:ext>
            </a:extLst>
          </p:cNvPr>
          <p:cNvSpPr txBox="1">
            <a:spLocks/>
          </p:cNvSpPr>
          <p:nvPr/>
        </p:nvSpPr>
        <p:spPr>
          <a:xfrm>
            <a:off x="456389" y="4663961"/>
            <a:ext cx="2511914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4. Rok</a:t>
            </a:r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 </a:t>
            </a:r>
          </a:p>
        </p:txBody>
      </p:sp>
      <p:sp>
        <p:nvSpPr>
          <p:cNvPr id="63" name="Nadpis 1">
            <a:extLst>
              <a:ext uri="{FF2B5EF4-FFF2-40B4-BE49-F238E27FC236}">
                <a16:creationId xmlns:a16="http://schemas.microsoft.com/office/drawing/2014/main" id="{310993C3-FE61-61C2-F28D-ECBD11C8CBA9}"/>
              </a:ext>
            </a:extLst>
          </p:cNvPr>
          <p:cNvSpPr txBox="1">
            <a:spLocks/>
          </p:cNvSpPr>
          <p:nvPr/>
        </p:nvSpPr>
        <p:spPr>
          <a:xfrm>
            <a:off x="2033313" y="4659414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+ 12x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65" name="Nadpis 1">
            <a:extLst>
              <a:ext uri="{FF2B5EF4-FFF2-40B4-BE49-F238E27FC236}">
                <a16:creationId xmlns:a16="http://schemas.microsoft.com/office/drawing/2014/main" id="{38A95241-C7A7-56A5-491F-C430ADC5A6D6}"/>
              </a:ext>
            </a:extLst>
          </p:cNvPr>
          <p:cNvSpPr txBox="1">
            <a:spLocks/>
          </p:cNvSpPr>
          <p:nvPr/>
        </p:nvSpPr>
        <p:spPr>
          <a:xfrm>
            <a:off x="6922449" y="4646066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1 668 €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cxnSp>
        <p:nvCxnSpPr>
          <p:cNvPr id="67" name="Rovná spojovacia šípka 66">
            <a:extLst>
              <a:ext uri="{FF2B5EF4-FFF2-40B4-BE49-F238E27FC236}">
                <a16:creationId xmlns:a16="http://schemas.microsoft.com/office/drawing/2014/main" id="{CA91500E-AAB8-E02F-44DA-056046931126}"/>
              </a:ext>
            </a:extLst>
          </p:cNvPr>
          <p:cNvCxnSpPr>
            <a:cxnSpLocks/>
          </p:cNvCxnSpPr>
          <p:nvPr/>
        </p:nvCxnSpPr>
        <p:spPr>
          <a:xfrm>
            <a:off x="2854655" y="4782271"/>
            <a:ext cx="558266" cy="0"/>
          </a:xfrm>
          <a:prstGeom prst="straightConnector1">
            <a:avLst/>
          </a:prstGeom>
          <a:ln>
            <a:solidFill>
              <a:srgbClr val="3F5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Nadpis 1">
            <a:extLst>
              <a:ext uri="{FF2B5EF4-FFF2-40B4-BE49-F238E27FC236}">
                <a16:creationId xmlns:a16="http://schemas.microsoft.com/office/drawing/2014/main" id="{0C05288E-1EF7-F86F-9619-37630F366648}"/>
              </a:ext>
            </a:extLst>
          </p:cNvPr>
          <p:cNvSpPr txBox="1">
            <a:spLocks/>
          </p:cNvSpPr>
          <p:nvPr/>
        </p:nvSpPr>
        <p:spPr>
          <a:xfrm>
            <a:off x="8471053" y="4658854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6 624 €</a:t>
            </a:r>
          </a:p>
        </p:txBody>
      </p:sp>
      <p:sp>
        <p:nvSpPr>
          <p:cNvPr id="69" name="Nadpis 1">
            <a:extLst>
              <a:ext uri="{FF2B5EF4-FFF2-40B4-BE49-F238E27FC236}">
                <a16:creationId xmlns:a16="http://schemas.microsoft.com/office/drawing/2014/main" id="{A3EB82BB-153D-36A3-717A-695346306B17}"/>
              </a:ext>
            </a:extLst>
          </p:cNvPr>
          <p:cNvSpPr txBox="1">
            <a:spLocks/>
          </p:cNvSpPr>
          <p:nvPr/>
        </p:nvSpPr>
        <p:spPr>
          <a:xfrm>
            <a:off x="9869657" y="2697605"/>
            <a:ext cx="1367500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Odmena celkom/rok</a:t>
            </a:r>
          </a:p>
        </p:txBody>
      </p:sp>
      <p:sp>
        <p:nvSpPr>
          <p:cNvPr id="70" name="Nadpis 1">
            <a:extLst>
              <a:ext uri="{FF2B5EF4-FFF2-40B4-BE49-F238E27FC236}">
                <a16:creationId xmlns:a16="http://schemas.microsoft.com/office/drawing/2014/main" id="{79053B3F-AEE5-416C-5094-2EEDAE900F46}"/>
              </a:ext>
            </a:extLst>
          </p:cNvPr>
          <p:cNvSpPr txBox="1">
            <a:spLocks/>
          </p:cNvSpPr>
          <p:nvPr/>
        </p:nvSpPr>
        <p:spPr>
          <a:xfrm>
            <a:off x="10236936" y="3325218"/>
            <a:ext cx="1557080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3 324 €</a:t>
            </a:r>
          </a:p>
        </p:txBody>
      </p:sp>
      <p:sp>
        <p:nvSpPr>
          <p:cNvPr id="71" name="Nadpis 1">
            <a:extLst>
              <a:ext uri="{FF2B5EF4-FFF2-40B4-BE49-F238E27FC236}">
                <a16:creationId xmlns:a16="http://schemas.microsoft.com/office/drawing/2014/main" id="{EE34A7AB-DE58-EF3E-F465-F3768913BC4C}"/>
              </a:ext>
            </a:extLst>
          </p:cNvPr>
          <p:cNvSpPr txBox="1">
            <a:spLocks/>
          </p:cNvSpPr>
          <p:nvPr/>
        </p:nvSpPr>
        <p:spPr>
          <a:xfrm>
            <a:off x="10213371" y="3766183"/>
            <a:ext cx="1557080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4 980 €</a:t>
            </a:r>
          </a:p>
        </p:txBody>
      </p:sp>
      <p:sp>
        <p:nvSpPr>
          <p:cNvPr id="72" name="Nadpis 1">
            <a:extLst>
              <a:ext uri="{FF2B5EF4-FFF2-40B4-BE49-F238E27FC236}">
                <a16:creationId xmlns:a16="http://schemas.microsoft.com/office/drawing/2014/main" id="{CFE7AC17-E035-E138-24D6-FD40154B304B}"/>
              </a:ext>
            </a:extLst>
          </p:cNvPr>
          <p:cNvSpPr txBox="1">
            <a:spLocks/>
          </p:cNvSpPr>
          <p:nvPr/>
        </p:nvSpPr>
        <p:spPr>
          <a:xfrm>
            <a:off x="10225499" y="4210334"/>
            <a:ext cx="1737901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6 636 €</a:t>
            </a:r>
          </a:p>
        </p:txBody>
      </p:sp>
      <p:sp>
        <p:nvSpPr>
          <p:cNvPr id="73" name="Nadpis 1">
            <a:extLst>
              <a:ext uri="{FF2B5EF4-FFF2-40B4-BE49-F238E27FC236}">
                <a16:creationId xmlns:a16="http://schemas.microsoft.com/office/drawing/2014/main" id="{C118579E-18C4-EA7D-6523-2E5E84FA92E0}"/>
              </a:ext>
            </a:extLst>
          </p:cNvPr>
          <p:cNvSpPr txBox="1">
            <a:spLocks/>
          </p:cNvSpPr>
          <p:nvPr/>
        </p:nvSpPr>
        <p:spPr>
          <a:xfrm>
            <a:off x="10241253" y="4665129"/>
            <a:ext cx="1737902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8 292 €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E2304AE-7CF8-B464-1153-1C1C9875CDA7}"/>
              </a:ext>
            </a:extLst>
          </p:cNvPr>
          <p:cNvSpPr txBox="1">
            <a:spLocks/>
          </p:cNvSpPr>
          <p:nvPr/>
        </p:nvSpPr>
        <p:spPr>
          <a:xfrm>
            <a:off x="412681" y="2290142"/>
            <a:ext cx="8922317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Realizácia nastavení a školenia Weby Group 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CD0C489-8DAC-4175-92AB-777DCECC37C6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6875384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Finančný plán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051A797-240F-E632-7E80-87F9501422DB}"/>
              </a:ext>
            </a:extLst>
          </p:cNvPr>
          <p:cNvSpPr txBox="1">
            <a:spLocks/>
          </p:cNvSpPr>
          <p:nvPr/>
        </p:nvSpPr>
        <p:spPr>
          <a:xfrm>
            <a:off x="3789065" y="2953703"/>
            <a:ext cx="191637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8C4BF427-947F-1A3B-B6E0-EB1E2B81CADE}"/>
              </a:ext>
            </a:extLst>
          </p:cNvPr>
          <p:cNvSpPr txBox="1">
            <a:spLocks/>
          </p:cNvSpPr>
          <p:nvPr/>
        </p:nvSpPr>
        <p:spPr>
          <a:xfrm>
            <a:off x="450781" y="5219025"/>
            <a:ext cx="4047882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1400" dirty="0">
                <a:solidFill>
                  <a:srgbClr val="24BF7E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+ Fakturácia ďalších vlastných služieb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C8D33455-1E8F-29BA-228C-0FFD99EDAD9D}"/>
              </a:ext>
            </a:extLst>
          </p:cNvPr>
          <p:cNvSpPr txBox="1">
            <a:spLocks/>
          </p:cNvSpPr>
          <p:nvPr/>
        </p:nvSpPr>
        <p:spPr>
          <a:xfrm>
            <a:off x="4977925" y="3315383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   8 340 €</a:t>
            </a:r>
          </a:p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 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755F7E70-0DF6-491A-7167-631591A94FD3}"/>
              </a:ext>
            </a:extLst>
          </p:cNvPr>
          <p:cNvSpPr txBox="1">
            <a:spLocks/>
          </p:cNvSpPr>
          <p:nvPr/>
        </p:nvSpPr>
        <p:spPr>
          <a:xfrm>
            <a:off x="4995056" y="3771480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   8 340 €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F77F2CE5-3C73-975E-DC00-3AEF52647749}"/>
              </a:ext>
            </a:extLst>
          </p:cNvPr>
          <p:cNvSpPr txBox="1">
            <a:spLocks/>
          </p:cNvSpPr>
          <p:nvPr/>
        </p:nvSpPr>
        <p:spPr>
          <a:xfrm>
            <a:off x="4985531" y="4210873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   8 340 €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162BA0A-FEF7-D0AC-1523-680252ACBC0D}"/>
              </a:ext>
            </a:extLst>
          </p:cNvPr>
          <p:cNvSpPr txBox="1">
            <a:spLocks/>
          </p:cNvSpPr>
          <p:nvPr/>
        </p:nvSpPr>
        <p:spPr>
          <a:xfrm>
            <a:off x="4988826" y="4648796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   8 340 €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72EB239-099B-1A0C-8D1F-DB58CFB6B3EA}"/>
              </a:ext>
            </a:extLst>
          </p:cNvPr>
          <p:cNvSpPr txBox="1">
            <a:spLocks/>
          </p:cNvSpPr>
          <p:nvPr/>
        </p:nvSpPr>
        <p:spPr>
          <a:xfrm>
            <a:off x="4002758" y="3768750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16 560 €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68084E2F-E90F-3B09-3E38-4946FF3223FC}"/>
              </a:ext>
            </a:extLst>
          </p:cNvPr>
          <p:cNvSpPr txBox="1">
            <a:spLocks/>
          </p:cNvSpPr>
          <p:nvPr/>
        </p:nvSpPr>
        <p:spPr>
          <a:xfrm>
            <a:off x="3955133" y="4208143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24 860 €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C5F964A9-54BC-54A9-026C-B7EE86975FAA}"/>
              </a:ext>
            </a:extLst>
          </p:cNvPr>
          <p:cNvSpPr txBox="1">
            <a:spLocks/>
          </p:cNvSpPr>
          <p:nvPr/>
        </p:nvSpPr>
        <p:spPr>
          <a:xfrm>
            <a:off x="4025103" y="4646066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33 120 €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0A1C5AF0-5ED7-37E3-D0C1-DFBFF641D038}"/>
              </a:ext>
            </a:extLst>
          </p:cNvPr>
          <p:cNvSpPr txBox="1">
            <a:spLocks/>
          </p:cNvSpPr>
          <p:nvPr/>
        </p:nvSpPr>
        <p:spPr>
          <a:xfrm>
            <a:off x="2194377" y="3313864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12x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821ED9E6-6961-A3FF-3ED7-4A87FA139F9C}"/>
              </a:ext>
            </a:extLst>
          </p:cNvPr>
          <p:cNvSpPr txBox="1">
            <a:spLocks/>
          </p:cNvSpPr>
          <p:nvPr/>
        </p:nvSpPr>
        <p:spPr>
          <a:xfrm>
            <a:off x="4059908" y="3321075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8 280 €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C065ECF-18DF-A876-2256-FCB69ECB9DC0}"/>
              </a:ext>
            </a:extLst>
          </p:cNvPr>
          <p:cNvSpPr txBox="1">
            <a:spLocks/>
          </p:cNvSpPr>
          <p:nvPr/>
        </p:nvSpPr>
        <p:spPr>
          <a:xfrm>
            <a:off x="3751445" y="2737859"/>
            <a:ext cx="1450067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Pravidelná platba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2D58100-F1C3-3508-40A0-6105BCE45DEF}"/>
              </a:ext>
            </a:extLst>
          </p:cNvPr>
          <p:cNvSpPr txBox="1">
            <a:spLocks/>
          </p:cNvSpPr>
          <p:nvPr/>
        </p:nvSpPr>
        <p:spPr>
          <a:xfrm>
            <a:off x="5007157" y="2730626"/>
            <a:ext cx="1450067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Jednorazová platba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815E232F-36A9-E504-286C-957D5FF4DBD3}"/>
              </a:ext>
            </a:extLst>
          </p:cNvPr>
          <p:cNvSpPr/>
          <p:nvPr/>
        </p:nvSpPr>
        <p:spPr>
          <a:xfrm>
            <a:off x="4966618" y="3180080"/>
            <a:ext cx="3116470" cy="17872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9836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Obrázok 77">
            <a:extLst>
              <a:ext uri="{FF2B5EF4-FFF2-40B4-BE49-F238E27FC236}">
                <a16:creationId xmlns:a16="http://schemas.microsoft.com/office/drawing/2014/main" id="{1C3C2F41-4E3A-7E8B-0D8B-99019F2B8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28" y="-34458"/>
            <a:ext cx="12192000" cy="6883096"/>
          </a:xfrm>
          <a:prstGeom prst="rect">
            <a:avLst/>
          </a:prstGeom>
        </p:spPr>
      </p:pic>
      <p:sp>
        <p:nvSpPr>
          <p:cNvPr id="79" name="Obdĺžnik 78">
            <a:extLst>
              <a:ext uri="{FF2B5EF4-FFF2-40B4-BE49-F238E27FC236}">
                <a16:creationId xmlns:a16="http://schemas.microsoft.com/office/drawing/2014/main" id="{B1352155-83B2-A39A-E2F5-E92D0E1371B0}"/>
              </a:ext>
            </a:extLst>
          </p:cNvPr>
          <p:cNvSpPr/>
          <p:nvPr/>
        </p:nvSpPr>
        <p:spPr>
          <a:xfrm rot="5400000">
            <a:off x="7647262" y="3126280"/>
            <a:ext cx="2658221" cy="1320565"/>
          </a:xfrm>
          <a:prstGeom prst="rect">
            <a:avLst/>
          </a:prstGeom>
          <a:solidFill>
            <a:srgbClr val="FFCE9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76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3BF1A6E-CF21-3934-3298-5CC3E97F3781}"/>
              </a:ext>
            </a:extLst>
          </p:cNvPr>
          <p:cNvSpPr txBox="1">
            <a:spLocks/>
          </p:cNvSpPr>
          <p:nvPr/>
        </p:nvSpPr>
        <p:spPr>
          <a:xfrm>
            <a:off x="189675" y="2026244"/>
            <a:ext cx="5481756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Samoobslužný e-</a:t>
            </a:r>
            <a:r>
              <a:rPr lang="sk-SK" sz="16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shop</a:t>
            </a:r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 </a:t>
            </a:r>
            <a:r>
              <a:rPr lang="sk-SK" sz="16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Matrix</a:t>
            </a:r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 + implementácia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7D8F803B-705F-602E-E03D-3ABB953C740B}"/>
              </a:ext>
            </a:extLst>
          </p:cNvPr>
          <p:cNvSpPr txBox="1">
            <a:spLocks/>
          </p:cNvSpPr>
          <p:nvPr/>
        </p:nvSpPr>
        <p:spPr>
          <a:xfrm>
            <a:off x="6537844" y="2697605"/>
            <a:ext cx="1450067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Jednorazová odmena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0777287B-8266-7C70-3BF0-05F1EF380A0C}"/>
              </a:ext>
            </a:extLst>
          </p:cNvPr>
          <p:cNvSpPr txBox="1">
            <a:spLocks/>
          </p:cNvSpPr>
          <p:nvPr/>
        </p:nvSpPr>
        <p:spPr>
          <a:xfrm>
            <a:off x="8422528" y="2693146"/>
            <a:ext cx="1144118" cy="29189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Pravidelná</a:t>
            </a:r>
          </a:p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odmena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1BD7506A-4875-F9FD-61DA-C2534112D5ED}"/>
              </a:ext>
            </a:extLst>
          </p:cNvPr>
          <p:cNvSpPr txBox="1">
            <a:spLocks/>
          </p:cNvSpPr>
          <p:nvPr/>
        </p:nvSpPr>
        <p:spPr>
          <a:xfrm>
            <a:off x="8517016" y="3325728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1 656 €</a:t>
            </a: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29F5106-B558-BD32-DDFD-418F1209D12C}"/>
              </a:ext>
            </a:extLst>
          </p:cNvPr>
          <p:cNvSpPr txBox="1">
            <a:spLocks/>
          </p:cNvSpPr>
          <p:nvPr/>
        </p:nvSpPr>
        <p:spPr>
          <a:xfrm>
            <a:off x="468652" y="3321205"/>
            <a:ext cx="2178090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1400" b="1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C90BA199-C49C-42F4-35BF-24357E5CC296}"/>
              </a:ext>
            </a:extLst>
          </p:cNvPr>
          <p:cNvSpPr txBox="1">
            <a:spLocks/>
          </p:cNvSpPr>
          <p:nvPr/>
        </p:nvSpPr>
        <p:spPr>
          <a:xfrm>
            <a:off x="450781" y="3772401"/>
            <a:ext cx="2621808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2. Rok</a:t>
            </a:r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6B2EC937-DDE8-230D-CBE0-EF1011FDE9E1}"/>
              </a:ext>
            </a:extLst>
          </p:cNvPr>
          <p:cNvSpPr txBox="1">
            <a:spLocks/>
          </p:cNvSpPr>
          <p:nvPr/>
        </p:nvSpPr>
        <p:spPr>
          <a:xfrm>
            <a:off x="463011" y="4224484"/>
            <a:ext cx="2564757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3. Rok</a:t>
            </a:r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7C37DC8C-050B-33BA-8C5B-C611FBAB01A5}"/>
              </a:ext>
            </a:extLst>
          </p:cNvPr>
          <p:cNvSpPr txBox="1">
            <a:spLocks/>
          </p:cNvSpPr>
          <p:nvPr/>
        </p:nvSpPr>
        <p:spPr>
          <a:xfrm>
            <a:off x="2051502" y="3770209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+ 12x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524623FE-3EE6-6772-CE0D-43E01C09087B}"/>
              </a:ext>
            </a:extLst>
          </p:cNvPr>
          <p:cNvSpPr txBox="1">
            <a:spLocks/>
          </p:cNvSpPr>
          <p:nvPr/>
        </p:nvSpPr>
        <p:spPr>
          <a:xfrm>
            <a:off x="2043841" y="4214113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+ 12x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2" name="Nadpis 1">
            <a:extLst>
              <a:ext uri="{FF2B5EF4-FFF2-40B4-BE49-F238E27FC236}">
                <a16:creationId xmlns:a16="http://schemas.microsoft.com/office/drawing/2014/main" id="{C7CAF682-2EEF-3B06-949A-F53E5816DBDE}"/>
              </a:ext>
            </a:extLst>
          </p:cNvPr>
          <p:cNvSpPr txBox="1">
            <a:spLocks/>
          </p:cNvSpPr>
          <p:nvPr/>
        </p:nvSpPr>
        <p:spPr>
          <a:xfrm>
            <a:off x="6920212" y="3767892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00B05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8 340 €</a:t>
            </a:r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47DF5E8F-AE37-BF73-01DF-4BC59F12D0F7}"/>
              </a:ext>
            </a:extLst>
          </p:cNvPr>
          <p:cNvSpPr txBox="1">
            <a:spLocks/>
          </p:cNvSpPr>
          <p:nvPr/>
        </p:nvSpPr>
        <p:spPr>
          <a:xfrm>
            <a:off x="6919721" y="4219609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00B05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8 340 €</a:t>
            </a:r>
          </a:p>
          <a:p>
            <a:endParaRPr lang="sk-SK" sz="1400" dirty="0">
              <a:solidFill>
                <a:srgbClr val="00B05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cxnSp>
        <p:nvCxnSpPr>
          <p:cNvPr id="36" name="Rovná spojovacia šípka 35">
            <a:extLst>
              <a:ext uri="{FF2B5EF4-FFF2-40B4-BE49-F238E27FC236}">
                <a16:creationId xmlns:a16="http://schemas.microsoft.com/office/drawing/2014/main" id="{C1900596-B4FF-92AD-3507-9884B0D45C22}"/>
              </a:ext>
            </a:extLst>
          </p:cNvPr>
          <p:cNvCxnSpPr>
            <a:cxnSpLocks/>
          </p:cNvCxnSpPr>
          <p:nvPr/>
        </p:nvCxnSpPr>
        <p:spPr>
          <a:xfrm>
            <a:off x="2856798" y="3916442"/>
            <a:ext cx="558266" cy="0"/>
          </a:xfrm>
          <a:prstGeom prst="straightConnector1">
            <a:avLst/>
          </a:prstGeom>
          <a:ln>
            <a:solidFill>
              <a:srgbClr val="3F5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ovacia šípka 36">
            <a:extLst>
              <a:ext uri="{FF2B5EF4-FFF2-40B4-BE49-F238E27FC236}">
                <a16:creationId xmlns:a16="http://schemas.microsoft.com/office/drawing/2014/main" id="{24AEB020-E316-11EF-E647-84FD10D3D4E3}"/>
              </a:ext>
            </a:extLst>
          </p:cNvPr>
          <p:cNvCxnSpPr>
            <a:cxnSpLocks/>
          </p:cNvCxnSpPr>
          <p:nvPr/>
        </p:nvCxnSpPr>
        <p:spPr>
          <a:xfrm>
            <a:off x="2851117" y="4342794"/>
            <a:ext cx="558266" cy="0"/>
          </a:xfrm>
          <a:prstGeom prst="straightConnector1">
            <a:avLst/>
          </a:prstGeom>
          <a:ln>
            <a:solidFill>
              <a:srgbClr val="3F5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Nadpis 1">
            <a:extLst>
              <a:ext uri="{FF2B5EF4-FFF2-40B4-BE49-F238E27FC236}">
                <a16:creationId xmlns:a16="http://schemas.microsoft.com/office/drawing/2014/main" id="{5A4341E8-5FEE-920A-B5AF-316342424622}"/>
              </a:ext>
            </a:extLst>
          </p:cNvPr>
          <p:cNvSpPr txBox="1">
            <a:spLocks/>
          </p:cNvSpPr>
          <p:nvPr/>
        </p:nvSpPr>
        <p:spPr>
          <a:xfrm>
            <a:off x="8540559" y="3765117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3 312 €</a:t>
            </a: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DEE41DB7-CC7F-59E2-CDF5-853A05D815FD}"/>
              </a:ext>
            </a:extLst>
          </p:cNvPr>
          <p:cNvSpPr txBox="1">
            <a:spLocks/>
          </p:cNvSpPr>
          <p:nvPr/>
        </p:nvSpPr>
        <p:spPr>
          <a:xfrm>
            <a:off x="8459746" y="4210274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4 968 € </a:t>
            </a:r>
          </a:p>
        </p:txBody>
      </p:sp>
      <p:sp>
        <p:nvSpPr>
          <p:cNvPr id="56" name="Nadpis 1">
            <a:extLst>
              <a:ext uri="{FF2B5EF4-FFF2-40B4-BE49-F238E27FC236}">
                <a16:creationId xmlns:a16="http://schemas.microsoft.com/office/drawing/2014/main" id="{F6711EFE-D464-D4DA-6466-77A3061B683B}"/>
              </a:ext>
            </a:extLst>
          </p:cNvPr>
          <p:cNvSpPr txBox="1">
            <a:spLocks/>
          </p:cNvSpPr>
          <p:nvPr/>
        </p:nvSpPr>
        <p:spPr>
          <a:xfrm>
            <a:off x="6926155" y="3315497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00B05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8 340 €</a:t>
            </a:r>
          </a:p>
          <a:p>
            <a:endParaRPr lang="sk-SK" sz="1400" dirty="0">
              <a:solidFill>
                <a:srgbClr val="00B05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cxnSp>
        <p:nvCxnSpPr>
          <p:cNvPr id="58" name="Rovná spojovacia šípka 57">
            <a:extLst>
              <a:ext uri="{FF2B5EF4-FFF2-40B4-BE49-F238E27FC236}">
                <a16:creationId xmlns:a16="http://schemas.microsoft.com/office/drawing/2014/main" id="{1523184D-A10E-F276-8F37-8D007F140519}"/>
              </a:ext>
            </a:extLst>
          </p:cNvPr>
          <p:cNvCxnSpPr>
            <a:cxnSpLocks/>
          </p:cNvCxnSpPr>
          <p:nvPr/>
        </p:nvCxnSpPr>
        <p:spPr>
          <a:xfrm>
            <a:off x="2847477" y="3444668"/>
            <a:ext cx="558266" cy="0"/>
          </a:xfrm>
          <a:prstGeom prst="straightConnector1">
            <a:avLst/>
          </a:prstGeom>
          <a:ln>
            <a:solidFill>
              <a:srgbClr val="3F5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Nadpis 1">
            <a:extLst>
              <a:ext uri="{FF2B5EF4-FFF2-40B4-BE49-F238E27FC236}">
                <a16:creationId xmlns:a16="http://schemas.microsoft.com/office/drawing/2014/main" id="{B966492F-A4F1-D4F0-B187-3C86C971128D}"/>
              </a:ext>
            </a:extLst>
          </p:cNvPr>
          <p:cNvSpPr txBox="1">
            <a:spLocks/>
          </p:cNvSpPr>
          <p:nvPr/>
        </p:nvSpPr>
        <p:spPr>
          <a:xfrm>
            <a:off x="475061" y="3327283"/>
            <a:ext cx="2272458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1. Rok </a:t>
            </a:r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62" name="Nadpis 1">
            <a:extLst>
              <a:ext uri="{FF2B5EF4-FFF2-40B4-BE49-F238E27FC236}">
                <a16:creationId xmlns:a16="http://schemas.microsoft.com/office/drawing/2014/main" id="{A3D8872D-C9DC-3F01-ED56-31C6579E16B5}"/>
              </a:ext>
            </a:extLst>
          </p:cNvPr>
          <p:cNvSpPr txBox="1">
            <a:spLocks/>
          </p:cNvSpPr>
          <p:nvPr/>
        </p:nvSpPr>
        <p:spPr>
          <a:xfrm>
            <a:off x="456389" y="4663961"/>
            <a:ext cx="2511914" cy="45171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4. Rok</a:t>
            </a:r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 </a:t>
            </a:r>
          </a:p>
        </p:txBody>
      </p:sp>
      <p:sp>
        <p:nvSpPr>
          <p:cNvPr id="63" name="Nadpis 1">
            <a:extLst>
              <a:ext uri="{FF2B5EF4-FFF2-40B4-BE49-F238E27FC236}">
                <a16:creationId xmlns:a16="http://schemas.microsoft.com/office/drawing/2014/main" id="{310993C3-FE61-61C2-F28D-ECBD11C8CBA9}"/>
              </a:ext>
            </a:extLst>
          </p:cNvPr>
          <p:cNvSpPr txBox="1">
            <a:spLocks/>
          </p:cNvSpPr>
          <p:nvPr/>
        </p:nvSpPr>
        <p:spPr>
          <a:xfrm>
            <a:off x="2033313" y="4659414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+ 12x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65" name="Nadpis 1">
            <a:extLst>
              <a:ext uri="{FF2B5EF4-FFF2-40B4-BE49-F238E27FC236}">
                <a16:creationId xmlns:a16="http://schemas.microsoft.com/office/drawing/2014/main" id="{38A95241-C7A7-56A5-491F-C430ADC5A6D6}"/>
              </a:ext>
            </a:extLst>
          </p:cNvPr>
          <p:cNvSpPr txBox="1">
            <a:spLocks/>
          </p:cNvSpPr>
          <p:nvPr/>
        </p:nvSpPr>
        <p:spPr>
          <a:xfrm>
            <a:off x="6922449" y="4646066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00B050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8 340 €</a:t>
            </a:r>
          </a:p>
        </p:txBody>
      </p:sp>
      <p:cxnSp>
        <p:nvCxnSpPr>
          <p:cNvPr id="67" name="Rovná spojovacia šípka 66">
            <a:extLst>
              <a:ext uri="{FF2B5EF4-FFF2-40B4-BE49-F238E27FC236}">
                <a16:creationId xmlns:a16="http://schemas.microsoft.com/office/drawing/2014/main" id="{CA91500E-AAB8-E02F-44DA-056046931126}"/>
              </a:ext>
            </a:extLst>
          </p:cNvPr>
          <p:cNvCxnSpPr>
            <a:cxnSpLocks/>
          </p:cNvCxnSpPr>
          <p:nvPr/>
        </p:nvCxnSpPr>
        <p:spPr>
          <a:xfrm>
            <a:off x="2854655" y="4782271"/>
            <a:ext cx="558266" cy="0"/>
          </a:xfrm>
          <a:prstGeom prst="straightConnector1">
            <a:avLst/>
          </a:prstGeom>
          <a:ln>
            <a:solidFill>
              <a:srgbClr val="3F5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Nadpis 1">
            <a:extLst>
              <a:ext uri="{FF2B5EF4-FFF2-40B4-BE49-F238E27FC236}">
                <a16:creationId xmlns:a16="http://schemas.microsoft.com/office/drawing/2014/main" id="{0C05288E-1EF7-F86F-9619-37630F366648}"/>
              </a:ext>
            </a:extLst>
          </p:cNvPr>
          <p:cNvSpPr txBox="1">
            <a:spLocks/>
          </p:cNvSpPr>
          <p:nvPr/>
        </p:nvSpPr>
        <p:spPr>
          <a:xfrm>
            <a:off x="8471053" y="4658854"/>
            <a:ext cx="2221635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6 624 €</a:t>
            </a:r>
          </a:p>
        </p:txBody>
      </p:sp>
      <p:sp>
        <p:nvSpPr>
          <p:cNvPr id="69" name="Nadpis 1">
            <a:extLst>
              <a:ext uri="{FF2B5EF4-FFF2-40B4-BE49-F238E27FC236}">
                <a16:creationId xmlns:a16="http://schemas.microsoft.com/office/drawing/2014/main" id="{A3EB82BB-153D-36A3-717A-695346306B17}"/>
              </a:ext>
            </a:extLst>
          </p:cNvPr>
          <p:cNvSpPr txBox="1">
            <a:spLocks/>
          </p:cNvSpPr>
          <p:nvPr/>
        </p:nvSpPr>
        <p:spPr>
          <a:xfrm>
            <a:off x="9869657" y="2697605"/>
            <a:ext cx="1367500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Odmena celkom/rok</a:t>
            </a:r>
          </a:p>
        </p:txBody>
      </p:sp>
      <p:sp>
        <p:nvSpPr>
          <p:cNvPr id="70" name="Nadpis 1">
            <a:extLst>
              <a:ext uri="{FF2B5EF4-FFF2-40B4-BE49-F238E27FC236}">
                <a16:creationId xmlns:a16="http://schemas.microsoft.com/office/drawing/2014/main" id="{79053B3F-AEE5-416C-5094-2EEDAE900F46}"/>
              </a:ext>
            </a:extLst>
          </p:cNvPr>
          <p:cNvSpPr txBox="1">
            <a:spLocks/>
          </p:cNvSpPr>
          <p:nvPr/>
        </p:nvSpPr>
        <p:spPr>
          <a:xfrm>
            <a:off x="10236936" y="3325218"/>
            <a:ext cx="1557080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9 996 €</a:t>
            </a:r>
          </a:p>
        </p:txBody>
      </p:sp>
      <p:sp>
        <p:nvSpPr>
          <p:cNvPr id="71" name="Nadpis 1">
            <a:extLst>
              <a:ext uri="{FF2B5EF4-FFF2-40B4-BE49-F238E27FC236}">
                <a16:creationId xmlns:a16="http://schemas.microsoft.com/office/drawing/2014/main" id="{EE34A7AB-DE58-EF3E-F465-F3768913BC4C}"/>
              </a:ext>
            </a:extLst>
          </p:cNvPr>
          <p:cNvSpPr txBox="1">
            <a:spLocks/>
          </p:cNvSpPr>
          <p:nvPr/>
        </p:nvSpPr>
        <p:spPr>
          <a:xfrm>
            <a:off x="10241946" y="3766183"/>
            <a:ext cx="1557080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11 652 €</a:t>
            </a:r>
          </a:p>
        </p:txBody>
      </p:sp>
      <p:sp>
        <p:nvSpPr>
          <p:cNvPr id="72" name="Nadpis 1">
            <a:extLst>
              <a:ext uri="{FF2B5EF4-FFF2-40B4-BE49-F238E27FC236}">
                <a16:creationId xmlns:a16="http://schemas.microsoft.com/office/drawing/2014/main" id="{CFE7AC17-E035-E138-24D6-FD40154B304B}"/>
              </a:ext>
            </a:extLst>
          </p:cNvPr>
          <p:cNvSpPr txBox="1">
            <a:spLocks/>
          </p:cNvSpPr>
          <p:nvPr/>
        </p:nvSpPr>
        <p:spPr>
          <a:xfrm>
            <a:off x="10187399" y="4210334"/>
            <a:ext cx="1737901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13 308 €</a:t>
            </a:r>
          </a:p>
        </p:txBody>
      </p:sp>
      <p:sp>
        <p:nvSpPr>
          <p:cNvPr id="73" name="Nadpis 1">
            <a:extLst>
              <a:ext uri="{FF2B5EF4-FFF2-40B4-BE49-F238E27FC236}">
                <a16:creationId xmlns:a16="http://schemas.microsoft.com/office/drawing/2014/main" id="{C118579E-18C4-EA7D-6523-2E5E84FA92E0}"/>
              </a:ext>
            </a:extLst>
          </p:cNvPr>
          <p:cNvSpPr txBox="1">
            <a:spLocks/>
          </p:cNvSpPr>
          <p:nvPr/>
        </p:nvSpPr>
        <p:spPr>
          <a:xfrm>
            <a:off x="10174578" y="4665129"/>
            <a:ext cx="1737902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14 964 €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E2304AE-7CF8-B464-1153-1C1C9875CDA7}"/>
              </a:ext>
            </a:extLst>
          </p:cNvPr>
          <p:cNvSpPr txBox="1">
            <a:spLocks/>
          </p:cNvSpPr>
          <p:nvPr/>
        </p:nvSpPr>
        <p:spPr>
          <a:xfrm>
            <a:off x="412681" y="2279982"/>
            <a:ext cx="8922317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Realizácia nastavení a školenia Partner, na svoju firmu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CD0C489-8DAC-4175-92AB-777DCECC37C6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6875384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Finančný plán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051A797-240F-E632-7E80-87F9501422DB}"/>
              </a:ext>
            </a:extLst>
          </p:cNvPr>
          <p:cNvSpPr txBox="1">
            <a:spLocks/>
          </p:cNvSpPr>
          <p:nvPr/>
        </p:nvSpPr>
        <p:spPr>
          <a:xfrm>
            <a:off x="3789065" y="2953703"/>
            <a:ext cx="191637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k-SK" sz="14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8C4BF427-947F-1A3B-B6E0-EB1E2B81CADE}"/>
              </a:ext>
            </a:extLst>
          </p:cNvPr>
          <p:cNvSpPr txBox="1">
            <a:spLocks/>
          </p:cNvSpPr>
          <p:nvPr/>
        </p:nvSpPr>
        <p:spPr>
          <a:xfrm>
            <a:off x="450781" y="5219025"/>
            <a:ext cx="4047882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1400" dirty="0">
                <a:solidFill>
                  <a:srgbClr val="24BF7E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+ Fakturácia ďalších vlastných služieb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C8D33455-1E8F-29BA-228C-0FFD99EDAD9D}"/>
              </a:ext>
            </a:extLst>
          </p:cNvPr>
          <p:cNvSpPr txBox="1">
            <a:spLocks/>
          </p:cNvSpPr>
          <p:nvPr/>
        </p:nvSpPr>
        <p:spPr>
          <a:xfrm>
            <a:off x="4977925" y="3315383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   8 340 €</a:t>
            </a:r>
          </a:p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 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755F7E70-0DF6-491A-7167-631591A94FD3}"/>
              </a:ext>
            </a:extLst>
          </p:cNvPr>
          <p:cNvSpPr txBox="1">
            <a:spLocks/>
          </p:cNvSpPr>
          <p:nvPr/>
        </p:nvSpPr>
        <p:spPr>
          <a:xfrm>
            <a:off x="4995056" y="3771480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   8 340 €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F77F2CE5-3C73-975E-DC00-3AEF52647749}"/>
              </a:ext>
            </a:extLst>
          </p:cNvPr>
          <p:cNvSpPr txBox="1">
            <a:spLocks/>
          </p:cNvSpPr>
          <p:nvPr/>
        </p:nvSpPr>
        <p:spPr>
          <a:xfrm>
            <a:off x="4985531" y="4210873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   8 340 €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162BA0A-FEF7-D0AC-1523-680252ACBC0D}"/>
              </a:ext>
            </a:extLst>
          </p:cNvPr>
          <p:cNvSpPr txBox="1">
            <a:spLocks/>
          </p:cNvSpPr>
          <p:nvPr/>
        </p:nvSpPr>
        <p:spPr>
          <a:xfrm>
            <a:off x="4988826" y="4648796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+    8 340 €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72EB239-099B-1A0C-8D1F-DB58CFB6B3EA}"/>
              </a:ext>
            </a:extLst>
          </p:cNvPr>
          <p:cNvSpPr txBox="1">
            <a:spLocks/>
          </p:cNvSpPr>
          <p:nvPr/>
        </p:nvSpPr>
        <p:spPr>
          <a:xfrm>
            <a:off x="4002758" y="3768750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16 560 €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68084E2F-E90F-3B09-3E38-4946FF3223FC}"/>
              </a:ext>
            </a:extLst>
          </p:cNvPr>
          <p:cNvSpPr txBox="1">
            <a:spLocks/>
          </p:cNvSpPr>
          <p:nvPr/>
        </p:nvSpPr>
        <p:spPr>
          <a:xfrm>
            <a:off x="3955133" y="4208143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24 860 €</a:t>
            </a:r>
          </a:p>
          <a:p>
            <a:endParaRPr lang="sk-SK" sz="1400" dirty="0">
              <a:solidFill>
                <a:srgbClr val="24BF7E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C5F964A9-54BC-54A9-026C-B7EE86975FAA}"/>
              </a:ext>
            </a:extLst>
          </p:cNvPr>
          <p:cNvSpPr txBox="1">
            <a:spLocks/>
          </p:cNvSpPr>
          <p:nvPr/>
        </p:nvSpPr>
        <p:spPr>
          <a:xfrm>
            <a:off x="4025103" y="4646066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33 120 €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0A1C5AF0-5ED7-37E3-D0C1-DFBFF641D038}"/>
              </a:ext>
            </a:extLst>
          </p:cNvPr>
          <p:cNvSpPr txBox="1">
            <a:spLocks/>
          </p:cNvSpPr>
          <p:nvPr/>
        </p:nvSpPr>
        <p:spPr>
          <a:xfrm>
            <a:off x="2194377" y="3313864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12x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821ED9E6-6961-A3FF-3ED7-4A87FA139F9C}"/>
              </a:ext>
            </a:extLst>
          </p:cNvPr>
          <p:cNvSpPr txBox="1">
            <a:spLocks/>
          </p:cNvSpPr>
          <p:nvPr/>
        </p:nvSpPr>
        <p:spPr>
          <a:xfrm>
            <a:off x="4059908" y="3321075"/>
            <a:ext cx="1182244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8 280 €</a:t>
            </a:r>
          </a:p>
          <a:p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50055EA-1D00-E817-A28F-6C8EB9A9008C}"/>
              </a:ext>
            </a:extLst>
          </p:cNvPr>
          <p:cNvSpPr/>
          <p:nvPr/>
        </p:nvSpPr>
        <p:spPr>
          <a:xfrm>
            <a:off x="4966618" y="3180080"/>
            <a:ext cx="3116470" cy="17872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09291C7-ED64-4F25-37BE-8ADEA96ECD2C}"/>
              </a:ext>
            </a:extLst>
          </p:cNvPr>
          <p:cNvSpPr txBox="1">
            <a:spLocks/>
          </p:cNvSpPr>
          <p:nvPr/>
        </p:nvSpPr>
        <p:spPr>
          <a:xfrm>
            <a:off x="3751445" y="2737859"/>
            <a:ext cx="1450067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Pravidelná platba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6DEF313-8BAC-F307-870A-C7A037221A3A}"/>
              </a:ext>
            </a:extLst>
          </p:cNvPr>
          <p:cNvSpPr txBox="1">
            <a:spLocks/>
          </p:cNvSpPr>
          <p:nvPr/>
        </p:nvSpPr>
        <p:spPr>
          <a:xfrm>
            <a:off x="5007157" y="2730626"/>
            <a:ext cx="1450067" cy="3308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400" dirty="0">
                <a:solidFill>
                  <a:srgbClr val="00B05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Jednorazová platba</a:t>
            </a:r>
          </a:p>
        </p:txBody>
      </p:sp>
    </p:spTree>
    <p:extLst>
      <p:ext uri="{BB962C8B-B14F-4D97-AF65-F5344CB8AC3E}">
        <p14:creationId xmlns:p14="http://schemas.microsoft.com/office/powerpoint/2010/main" val="3465023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FBDBAE20-5F51-F802-804F-39D55AA19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77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281C3A01-B625-F415-CFB1-27765C5728A9}"/>
              </a:ext>
            </a:extLst>
          </p:cNvPr>
          <p:cNvSpPr txBox="1">
            <a:spLocks/>
          </p:cNvSpPr>
          <p:nvPr/>
        </p:nvSpPr>
        <p:spPr>
          <a:xfrm>
            <a:off x="414872" y="2080931"/>
            <a:ext cx="10412013" cy="372635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Odmena sa vypočítava </a:t>
            </a: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z uhradenej faktúry 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koncového zákazníka (Zoznam produktov aj s odmenami je prílohou zmluvy)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Odmeny si </a:t>
            </a: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 fakturuje 1x mesačne 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 5. dni nasledujúceho mesiaca, na základe automatickej emailovej výzvy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Všetky údaje o koncovom zákazníkovi a evidencia vzniknutých nárokov na odmenu sú vedené </a:t>
            </a: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v online CRM aplikácii SETUP 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 ktorej má partner stály prístup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 SETUP aplikácii partner sleduje svoju úroveň, obraty aj vzniknuté nároky na odmeny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21A0C0E-E79C-3FD3-D1B7-BF8E17DAFCB6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Vyplácanie odmien</a:t>
            </a:r>
          </a:p>
        </p:txBody>
      </p:sp>
    </p:spTree>
    <p:extLst>
      <p:ext uri="{BB962C8B-B14F-4D97-AF65-F5344CB8AC3E}">
        <p14:creationId xmlns:p14="http://schemas.microsoft.com/office/powerpoint/2010/main" val="31303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ED69FD32-6490-A447-F64D-6DF39BA79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78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Komunikácia s klientom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281C3A01-B625-F415-CFB1-27765C5728A9}"/>
              </a:ext>
            </a:extLst>
          </p:cNvPr>
          <p:cNvSpPr txBox="1">
            <a:spLocks/>
          </p:cNvSpPr>
          <p:nvPr/>
        </p:nvSpPr>
        <p:spPr>
          <a:xfrm>
            <a:off x="418221" y="2109506"/>
            <a:ext cx="10316454" cy="433704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Klient uzatvára zmluvný vzťah na produkty Weby Group priamo s Weby Group (technický prevádzkovateľ)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Ak partner poskytuje klientom odborný servis (na základe školení a praxe), tento je podkladom pre vyplácanie servisnej odmeny z pravidelných služieb.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Ak si partner neželá poskytovať klientovi servis a klient bude chcieť prejsť pod servisnú správu Weby Group, partner fakturuje pravidelnú odmenu bez servisnej zložky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Podpora a riešenie problémov koncových zákazníkov: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     </a:t>
            </a: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Weby Group ↔ Partner ↔ Klient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Weby Group poskytuje bezplatné konzultácie Partnerom, konzultácie riešení na mieru sú pre koncových zákazníkov spoplatnené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213362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FBDBAE20-5F51-F802-804F-39D55AA19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281C3A01-B625-F415-CFB1-27765C5728A9}"/>
              </a:ext>
            </a:extLst>
          </p:cNvPr>
          <p:cNvSpPr txBox="1">
            <a:spLocks/>
          </p:cNvSpPr>
          <p:nvPr/>
        </p:nvSpPr>
        <p:spPr>
          <a:xfrm>
            <a:off x="931245" y="1911661"/>
            <a:ext cx="10412013" cy="430401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400" b="1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1.    Kvalifikovaný partner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4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Základná úroveň partnerstva. 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Partneri, ktorí uzatvorili partnerskú zmluvu a sú oprávnení pre predaj produktov Weby Group. Pokračovanie spolupráce je podmienené uzatvorením minimálne 1 zmluvy ročne a absolvovaním minimálne 1 produktového školenia ročne.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400" b="1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2.   Overený partner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Partneri, ktorí spravujú minimálne 20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eshopov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 Partner je </a:t>
            </a:r>
            <a:r>
              <a:rPr lang="sk-SK" sz="14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uvedený v zozname partnerov 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 web stránke Weby Group s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odklikom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na jeho web stránku</a:t>
            </a:r>
            <a:r>
              <a:rPr lang="sk-SK" sz="14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. </a:t>
            </a:r>
            <a:r>
              <a:rPr lang="sk-SK" sz="14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 nemusí uzatvárať nové zmluvy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, pre poskytovanie servisných služieb stačí účasť na školeniach.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400" b="1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3.   Garantovaný partner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Partneri, ktorí spravujú minimálne 30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eshopov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 Partner je uvedený v zozname partnerov na web stránke Weby Group </a:t>
            </a:r>
            <a:r>
              <a:rPr lang="sk-SK" sz="14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na poprednej pozícii 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 </a:t>
            </a:r>
            <a:r>
              <a:rPr lang="sk-SK" sz="14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získava individuálnu podporu biznisu podľa jeho potrieb 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 možností z portfólia služieb Weby Group (reklama,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linkbuilding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,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emailing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....).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21A0C0E-E79C-3FD3-D1B7-BF8E17DAFCB6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Partnerské úrovne</a:t>
            </a:r>
          </a:p>
        </p:txBody>
      </p:sp>
    </p:spTree>
    <p:extLst>
      <p:ext uri="{BB962C8B-B14F-4D97-AF65-F5344CB8AC3E}">
        <p14:creationId xmlns:p14="http://schemas.microsoft.com/office/powerpoint/2010/main" val="66597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Zázemie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12" name="Picture 2" descr="https://www.webygroup.sk/Data/2271/UserFiles/images/spolocna1.jpg">
            <a:extLst>
              <a:ext uri="{FF2B5EF4-FFF2-40B4-BE49-F238E27FC236}">
                <a16:creationId xmlns:a16="http://schemas.microsoft.com/office/drawing/2014/main" id="{61C28F15-354B-A171-A711-62A36A76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6630" y="1784132"/>
            <a:ext cx="6550515" cy="4009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26872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AA648836-37B0-0631-DC5C-573D25796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80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Začiatok spolupráce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281C3A01-B625-F415-CFB1-27765C5728A9}"/>
              </a:ext>
            </a:extLst>
          </p:cNvPr>
          <p:cNvSpPr txBox="1">
            <a:spLocks/>
          </p:cNvSpPr>
          <p:nvPr/>
        </p:nvSpPr>
        <p:spPr>
          <a:xfrm>
            <a:off x="408696" y="1862831"/>
            <a:ext cx="10945104" cy="372635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Partnerskú zmluvu podpisuje štatutár partnera, zmluvnú činnosť môže vykonávať aj </a:t>
            </a: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poverená osoba (garant), 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ktorá absolvuje vstupné školenie a následne sa zúčastňuje produktových školení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Prvých 12 mesiacov je </a:t>
            </a: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testovacím obdobím 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spolupráce. Ak v tomto období nevznikne žiadna zmluva        s koncovým zákazníkom partnera, partnerská zmluva automaticky zaniká.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 produktových radách (s výnimkou domén) realizujeme 1 – 3 </a:t>
            </a: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online školenia 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 zmenách v produktoch a obore, sú predpokladom pre predaj produktov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Aspoň 1 absolvované školenie v produktovej rade a minimálne 1 nová uzatvorená zmluva v priebehu každého roka (prax) sú považované za základnú </a:t>
            </a:r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vedomostnú a skúsenostnú úroveň </a:t>
            </a:r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 predaj produktov (počíta sa aj vstupné školenie v prvom roku spolupráce)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522614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3400E095-6C1A-E363-59B3-4719B7FFB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ODMENOVÝ SYSTÉM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odmeny</a:t>
            </a:r>
          </a:p>
        </p:txBody>
      </p:sp>
      <p:sp>
        <p:nvSpPr>
          <p:cNvPr id="49" name="Nadpis 1">
            <a:extLst>
              <a:ext uri="{FF2B5EF4-FFF2-40B4-BE49-F238E27FC236}">
                <a16:creationId xmlns:a16="http://schemas.microsoft.com/office/drawing/2014/main" id="{6435D446-AF4A-9287-59F3-84D26CB7DAAD}"/>
              </a:ext>
            </a:extLst>
          </p:cNvPr>
          <p:cNvSpPr txBox="1">
            <a:spLocks/>
          </p:cNvSpPr>
          <p:nvPr/>
        </p:nvSpPr>
        <p:spPr>
          <a:xfrm>
            <a:off x="422778" y="2253338"/>
            <a:ext cx="10121397" cy="415533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Partnerská zmluva zaniká automaticky po prvých 12 kalendárnych mesiacoch spolupráce, ak nedôjde k jej naplneniu minimálne 1 zmluvou s konečným klientom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 prípade, že klient nemá zabezpečený servis zo strany partnera pre konkrétny produkt a dochádza k nárastu počtu poskytnutých hodín bezplatného hot-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line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klientovi partnera, môže po individuálnom posúdení dôjsť z zrušeniu servisnej odmeny partnera z pravidelných služieb klienta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Nárok na pravidelnú predajnú odmenu zaniká na úrovni Kvalifikovaný partner v tom prípade, že partner nezrealizoval za posledné 3 roky žiadnu zmluvu (zaniká základná úroveň pre predaj)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Partnerská zmluva môže zaniknúť aj dohodou oboch zmluvných strán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FF0000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45F1817-2E41-EC7C-C877-82E8D4A40418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98850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Zánik nárokov a partnerstva</a:t>
            </a:r>
          </a:p>
        </p:txBody>
      </p:sp>
    </p:spTree>
    <p:extLst>
      <p:ext uri="{BB962C8B-B14F-4D97-AF65-F5344CB8AC3E}">
        <p14:creationId xmlns:p14="http://schemas.microsoft.com/office/powerpoint/2010/main" val="215130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302F205-8FCA-4E43-BC75-4587BBBD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7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</a:rPr>
              <a:t>82</a:t>
            </a:fld>
            <a:endParaRPr lang="sk-SK" dirty="0">
              <a:solidFill>
                <a:srgbClr val="3F5E6C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7755A7-9A9E-46F9-A2BA-973567C2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88982"/>
            <a:ext cx="1908192" cy="4126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E3C244F-7D05-4AC1-978C-2FC6C7B554B7}"/>
              </a:ext>
            </a:extLst>
          </p:cNvPr>
          <p:cNvSpPr txBox="1">
            <a:spLocks/>
          </p:cNvSpPr>
          <p:nvPr/>
        </p:nvSpPr>
        <p:spPr>
          <a:xfrm>
            <a:off x="2839537" y="3036040"/>
            <a:ext cx="6512924" cy="629723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AKO ZAČAŤ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37BB7E6-5312-4B53-939D-D5F089A94AAF}"/>
              </a:ext>
            </a:extLst>
          </p:cNvPr>
          <p:cNvSpPr/>
          <p:nvPr/>
        </p:nvSpPr>
        <p:spPr>
          <a:xfrm>
            <a:off x="2203268" y="2799277"/>
            <a:ext cx="7785463" cy="1008000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9164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>
            <a:extLst>
              <a:ext uri="{FF2B5EF4-FFF2-40B4-BE49-F238E27FC236}">
                <a16:creationId xmlns:a16="http://schemas.microsoft.com/office/drawing/2014/main" id="{E3621A99-2157-3A92-3D7C-65AC5975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Ako začať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6062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k-SK" sz="1200" spc="9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1B01BBD4-A3AE-36F6-AB87-51206A4E3606}"/>
              </a:ext>
            </a:extLst>
          </p:cNvPr>
          <p:cNvSpPr txBox="1"/>
          <p:nvPr/>
        </p:nvSpPr>
        <p:spPr>
          <a:xfrm>
            <a:off x="2284581" y="2088367"/>
            <a:ext cx="8221493" cy="393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4-dňové vstupné školenie garanta v cene 150€ vrátane DPH</a:t>
            </a:r>
          </a:p>
          <a:p>
            <a:pPr>
              <a:lnSpc>
                <a:spcPct val="150000"/>
              </a:lnSpc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lvl="1">
              <a:lnSpc>
                <a:spcPct val="150000"/>
              </a:lnSpc>
            </a:pPr>
            <a:r>
              <a:rPr lang="sk-SK" sz="200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18.-21. júla 2023 (Zvolen)</a:t>
            </a:r>
          </a:p>
          <a:p>
            <a:pPr lvl="1">
              <a:lnSpc>
                <a:spcPct val="150000"/>
              </a:lnSpc>
            </a:pPr>
            <a:endParaRPr lang="sk-SK" sz="2000" dirty="0">
              <a:solidFill>
                <a:srgbClr val="F58320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Kompletné know-how Weby Group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Prístup do administrácie partnera SETUP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Partnerská zmluva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Demo eshopu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Ďalšie produktové školenia sú bezplatné</a:t>
            </a:r>
          </a:p>
          <a:p>
            <a:pPr>
              <a:lnSpc>
                <a:spcPct val="150000"/>
              </a:lnSpc>
            </a:pPr>
            <a:endParaRPr lang="sk-SK" sz="1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3440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šípka&#10;&#10;Automaticky generovaný popis">
            <a:extLst>
              <a:ext uri="{FF2B5EF4-FFF2-40B4-BE49-F238E27FC236}">
                <a16:creationId xmlns:a16="http://schemas.microsoft.com/office/drawing/2014/main" id="{4FE961A6-0985-4882-8E80-3F87504CB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04F4751-4303-43D3-9412-AF360713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84</a:t>
            </a:fld>
            <a:endParaRPr lang="sk-SK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E18DA172-D8A1-4243-9300-37313306B51E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lokTextu 13">
            <a:extLst>
              <a:ext uri="{FF2B5EF4-FFF2-40B4-BE49-F238E27FC236}">
                <a16:creationId xmlns:a16="http://schemas.microsoft.com/office/drawing/2014/main" id="{2A88D7CB-C2AF-46A0-89CD-7C9CB873A51F}"/>
              </a:ext>
            </a:extLst>
          </p:cNvPr>
          <p:cNvSpPr txBox="1"/>
          <p:nvPr/>
        </p:nvSpPr>
        <p:spPr>
          <a:xfrm>
            <a:off x="950695" y="3230720"/>
            <a:ext cx="4155101" cy="858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WEBY GROUP,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s.r.o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</a:t>
            </a:r>
          </a:p>
          <a:p>
            <a:pPr algn="r">
              <a:lnSpc>
                <a:spcPct val="130000"/>
              </a:lnSpc>
            </a:pP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Nižovec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, 2a, 96001 Zvolen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2814C281-02A7-4E74-A63B-4E5D3B19E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7" y="357809"/>
            <a:ext cx="1908192" cy="412646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43626956-CCA4-4413-9522-439082FAEEC2}"/>
              </a:ext>
            </a:extLst>
          </p:cNvPr>
          <p:cNvSpPr txBox="1"/>
          <p:nvPr/>
        </p:nvSpPr>
        <p:spPr>
          <a:xfrm>
            <a:off x="7086206" y="3230720"/>
            <a:ext cx="4658119" cy="86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Telefón: 0907 710 004</a:t>
            </a:r>
          </a:p>
          <a:p>
            <a:pPr>
              <a:lnSpc>
                <a:spcPct val="130000"/>
              </a:lnSpc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E-mail: gavurova@webygroup.sk</a:t>
            </a:r>
          </a:p>
        </p:txBody>
      </p:sp>
      <p:pic>
        <p:nvPicPr>
          <p:cNvPr id="16" name="Zástupný objekt pre obsah 3">
            <a:extLst>
              <a:ext uri="{FF2B5EF4-FFF2-40B4-BE49-F238E27FC236}">
                <a16:creationId xmlns:a16="http://schemas.microsoft.com/office/drawing/2014/main" id="{371B50C9-44EE-42BA-B9B8-F08339145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04" y="3378271"/>
            <a:ext cx="563194" cy="563657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076496EB-173E-4D66-BE3F-A306E4D8E8E1}"/>
              </a:ext>
            </a:extLst>
          </p:cNvPr>
          <p:cNvSpPr txBox="1"/>
          <p:nvPr/>
        </p:nvSpPr>
        <p:spPr>
          <a:xfrm>
            <a:off x="4018449" y="5077273"/>
            <a:ext cx="4155101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www.webygroup.sk</a:t>
            </a:r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6E0C506C-A67C-4120-A378-90135EC42E35}"/>
              </a:ext>
            </a:extLst>
          </p:cNvPr>
          <p:cNvSpPr/>
          <p:nvPr/>
        </p:nvSpPr>
        <p:spPr>
          <a:xfrm>
            <a:off x="3468185" y="1318710"/>
            <a:ext cx="5255626" cy="945512"/>
          </a:xfrm>
          <a:prstGeom prst="rect">
            <a:avLst/>
          </a:prstGeom>
          <a:noFill/>
          <a:ln w="190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F88131D3-0782-41AA-A3FC-006BD7C0D395}"/>
              </a:ext>
            </a:extLst>
          </p:cNvPr>
          <p:cNvSpPr txBox="1">
            <a:spLocks/>
          </p:cNvSpPr>
          <p:nvPr/>
        </p:nvSpPr>
        <p:spPr>
          <a:xfrm>
            <a:off x="3811988" y="1344837"/>
            <a:ext cx="4568021" cy="7409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spc="8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Kontaktujte ma</a:t>
            </a:r>
          </a:p>
        </p:txBody>
      </p:sp>
    </p:spTree>
    <p:extLst>
      <p:ext uri="{BB962C8B-B14F-4D97-AF65-F5344CB8AC3E}">
        <p14:creationId xmlns:p14="http://schemas.microsoft.com/office/powerpoint/2010/main" val="6928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79314" y="411452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partneri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Zázemie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PARTNERSKÝ PROGRAM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4" name="Obrázok 3" descr="Obrázok, na ktorom je text, osoba, vnútri, ľudia&#10;&#10;Automaticky generovaný popis">
            <a:extLst>
              <a:ext uri="{FF2B5EF4-FFF2-40B4-BE49-F238E27FC236}">
                <a16:creationId xmlns:a16="http://schemas.microsoft.com/office/drawing/2014/main" id="{EFD20CC1-EFB8-737E-7D26-DF92AA6B5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4" y="2296951"/>
            <a:ext cx="4416095" cy="331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Obrázok, na ktorom je osoba, vnútri, strop, reštaurácia&#10;&#10;Automaticky generovaný popis">
            <a:extLst>
              <a:ext uri="{FF2B5EF4-FFF2-40B4-BE49-F238E27FC236}">
                <a16:creationId xmlns:a16="http://schemas.microsoft.com/office/drawing/2014/main" id="{D3431D76-8222-FE62-7578-47A80C061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97" y="2296952"/>
            <a:ext cx="5195406" cy="331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674976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9383</TotalTime>
  <Words>3065</Words>
  <Application>Microsoft Office PowerPoint</Application>
  <PresentationFormat>Širokouhlá</PresentationFormat>
  <Paragraphs>858</Paragraphs>
  <Slides>84</Slides>
  <Notes>2</Notes>
  <HiddenSlides>26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84</vt:i4>
      </vt:variant>
    </vt:vector>
  </HeadingPairs>
  <TitlesOfParts>
    <vt:vector size="94" baseType="lpstr">
      <vt:lpstr>Arial</vt:lpstr>
      <vt:lpstr>Calibri</vt:lpstr>
      <vt:lpstr>Calibri Light</vt:lpstr>
      <vt:lpstr>Open Sans</vt:lpstr>
      <vt:lpstr>Poppins</vt:lpstr>
      <vt:lpstr>Poppins Black</vt:lpstr>
      <vt:lpstr>Poppins Light</vt:lpstr>
      <vt:lpstr>Poppins Medium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Miloš Šablatúra</dc:creator>
  <cp:lastModifiedBy>Katarína Gavurová</cp:lastModifiedBy>
  <cp:revision>245</cp:revision>
  <dcterms:created xsi:type="dcterms:W3CDTF">2021-02-26T08:24:13Z</dcterms:created>
  <dcterms:modified xsi:type="dcterms:W3CDTF">2023-05-24T09:01:20Z</dcterms:modified>
</cp:coreProperties>
</file>